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6" r:id="rId3"/>
    <p:sldId id="278" r:id="rId4"/>
    <p:sldId id="279" r:id="rId5"/>
    <p:sldId id="280" r:id="rId6"/>
    <p:sldId id="281" r:id="rId7"/>
    <p:sldId id="282" r:id="rId8"/>
    <p:sldId id="283" r:id="rId9"/>
    <p:sldId id="285" r:id="rId10"/>
    <p:sldId id="284" r:id="rId11"/>
    <p:sldId id="286" r:id="rId12"/>
    <p:sldId id="287" r:id="rId13"/>
    <p:sldId id="288" r:id="rId14"/>
    <p:sldId id="289" r:id="rId15"/>
    <p:sldId id="294" r:id="rId16"/>
    <p:sldId id="290" r:id="rId17"/>
    <p:sldId id="291" r:id="rId18"/>
    <p:sldId id="292" r:id="rId19"/>
    <p:sldId id="293" r:id="rId20"/>
    <p:sldId id="295" r:id="rId21"/>
    <p:sldId id="296" r:id="rId22"/>
    <p:sldId id="277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25" roundtripDataSignature="AMtx7mgrh42rWHVYbTnUsELf6TzeWjHw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6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0" autoAdjust="0"/>
    <p:restoredTop sz="94660"/>
  </p:normalViewPr>
  <p:slideViewPr>
    <p:cSldViewPr snapToGrid="0">
      <p:cViewPr varScale="1">
        <p:scale>
          <a:sx n="47" d="100"/>
          <a:sy n="47" d="100"/>
        </p:scale>
        <p:origin x="58" y="7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7E505505-D23B-9958-96FE-A90749E8C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FDD07F94-F8B1-E752-E4F2-E7739F6183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62A983A5-F917-6F27-69FA-6BEDD1ED2B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01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5A6C0EF0-24AC-6793-C01B-D5901AF51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749293EA-F940-DE55-1426-76B39B49E4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CA27368B-8690-E40E-8B4A-284FEDE375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33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9D8ED527-09B0-DECD-DBC9-83C6B2D27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8B29F1C4-D49C-2DFD-FBEA-D5BCA6C6C6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394A72D2-ED7F-D626-23F2-539BF5CBA9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4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B1BDAEEC-8437-5BCE-39AE-14403F4A8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75E7A4DE-4549-D4AB-AE6C-92F2CAD171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540411C4-8FF8-8688-543F-61B752B1B1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74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2C544BD1-2D02-4C38-BF35-3A49C0AF4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3993AA56-8DEB-A032-AC89-98CC8AFC91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30BAE432-D396-3760-9B28-208BA5E164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97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2AD4578E-1C29-98A2-E2A2-D79F60E4D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88C5CDB0-41A3-2ADC-93D0-F0C1B2A37E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5435F31D-0534-DEA2-45FA-E13761E794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16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D04D178C-9043-72B5-20FE-5D2272B3C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8FF6B469-EF29-4828-51BF-6B6B6BBA39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DB4B3141-F13C-90D3-3115-5460C31FD7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3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FFF2691A-4DA6-B937-7F18-467442FAC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3B0088CE-ED02-4D7D-FF02-0F1D5612D3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10C47CA9-697C-F3DA-B5CA-274FDA7A08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40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AC163E58-7681-32CE-19C6-77E6800CA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0F23D0AB-712D-C116-44E0-6C2C9F545A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A2ADB3CC-92DC-B225-03C2-23DD53635C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21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030242FF-B838-D8DE-F523-10EF35C74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DC367298-D220-4D22-6AB1-723732025F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151CED95-3F59-48BD-A52E-594FD3372A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48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61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1E0C76FC-0158-B81B-75E7-5C45031AE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82175FD6-3539-495C-A844-1EE129B4D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084DA6B3-D35C-F1BF-95C7-9F373760CE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397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756DC293-9BF6-24B1-2D88-3D68B44F6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5417F131-C209-FE2F-A03E-3EE80B4CAA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43C0481E-1E57-36E7-4181-3DE16D5A25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4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58CC67AB-CE2A-9D33-A92E-1FA6D71A0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53FFB845-B283-63E7-659C-91F3EAA7C7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3A2C63AE-6729-3FBA-8C90-0D0BCA3347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CAC324D7-C44D-26BC-8AE7-F7F9B690A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0370098D-7ECB-3D81-5A6C-A9DD0DF0C6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7027DB05-98B2-C4FF-A3FF-B3E983316D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73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7C1ADDBD-D2EB-3AB2-DA69-07FE50339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EF33ECD7-0F1A-24AE-8C9C-A0CAE4CCD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26854E0E-27AC-87B9-9D03-B48FABB084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14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5FA35F62-6234-6275-E329-C26B76AEC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978BBE01-66BB-C8A4-1C0A-B81C078936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7768227A-EB44-7163-618F-0D5FA3C5CE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28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586F696D-6763-9538-8B0E-41C24470E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AA98FA9D-9B04-5A89-CD79-350B338423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6A640765-40E1-F263-58D4-432CB0D6AA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64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D1479F32-CD25-0865-B8CC-F6841F7F0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3BD2BF22-D76A-F09F-E807-E6DFB054C7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9288764B-9C3D-7296-DF13-61B2FD9FBC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63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47EFE1E6-D9BC-9314-88E6-3DBAB1991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8B277956-889B-1723-EDE5-25A4EF3C70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309DE969-D2FE-F821-FE42-A785A258AB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53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124860" y="706843"/>
            <a:ext cx="808178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International Conference on Artificial Intelligence in Multidisciplinary Applications</a:t>
            </a:r>
            <a:endParaRPr lang="en-US" sz="1800" b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gapHQ, Colombo, Sri Lanka</a:t>
            </a:r>
            <a:endParaRPr lang="en-US" i="0" u="none" strike="noStrike" dirty="0">
              <a:ea typeface="Calibr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-US" sz="1800" b="1" baseline="300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1800" b="1" i="0" u="none" strike="noStrik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- 14</a:t>
            </a:r>
            <a:r>
              <a:rPr lang="en-US" sz="1800" b="1" baseline="300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1800" b="1" i="0" u="none" strike="noStrik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February 2026</a:t>
            </a:r>
            <a:endParaRPr dirty="0"/>
          </a:p>
        </p:txBody>
      </p:sp>
      <p:sp>
        <p:nvSpPr>
          <p:cNvPr id="92" name="Google Shape;92;p1"/>
          <p:cNvSpPr txBox="1"/>
          <p:nvPr/>
        </p:nvSpPr>
        <p:spPr>
          <a:xfrm>
            <a:off x="124860" y="45128"/>
            <a:ext cx="2798275" cy="56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lvl="0"/>
            <a:r>
              <a:rPr lang="en-US" sz="2800" b="1" dirty="0">
                <a:ln/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AIMDA26_053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1BBFB-E324-7A27-31BC-444890E83578}"/>
              </a:ext>
            </a:extLst>
          </p:cNvPr>
          <p:cNvSpPr txBox="1"/>
          <p:nvPr/>
        </p:nvSpPr>
        <p:spPr>
          <a:xfrm>
            <a:off x="633607" y="2005839"/>
            <a:ext cx="109247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n/>
                <a:solidFill>
                  <a:schemeClr val="tx1"/>
                </a:solidFill>
              </a:rPr>
              <a:t>HYBRID DEEP LEARNING MODELS FOR TIME SERIES </a:t>
            </a:r>
          </a:p>
          <a:p>
            <a:pPr algn="ctr"/>
            <a:r>
              <a:rPr lang="en-US" sz="3200" b="1" dirty="0">
                <a:ln/>
                <a:solidFill>
                  <a:schemeClr val="tx1"/>
                </a:solidFill>
              </a:rPr>
              <a:t>FORECASTING OF USER ENGAGEMENT IN PYTHON </a:t>
            </a:r>
          </a:p>
          <a:p>
            <a:pPr algn="ctr"/>
            <a:r>
              <a:rPr lang="en-US" sz="3200" b="1" dirty="0">
                <a:ln/>
                <a:solidFill>
                  <a:schemeClr val="tx1"/>
                </a:solidFill>
              </a:rPr>
              <a:t>SOFTWARE APPLICATIONS</a:t>
            </a:r>
            <a:endParaRPr lang="en-US" sz="3200" b="1" i="0" u="none" strike="noStrike" dirty="0">
              <a:ln/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C5A996-0FAC-97DF-6F99-1A602E4D7CB4}"/>
              </a:ext>
            </a:extLst>
          </p:cNvPr>
          <p:cNvSpPr txBox="1"/>
          <p:nvPr/>
        </p:nvSpPr>
        <p:spPr>
          <a:xfrm>
            <a:off x="124859" y="4293752"/>
            <a:ext cx="1157552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7200"/>
            </a:pPr>
            <a:r>
              <a:rPr lang="en-US" sz="2400" b="1" i="0" u="none" strike="noStrike" dirty="0">
                <a:ln/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 : </a:t>
            </a:r>
            <a:r>
              <a:rPr lang="en-US" sz="2400" i="0" u="none" strike="noStrike" dirty="0">
                <a:ln/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Janarthan</a:t>
            </a:r>
            <a:br>
              <a:rPr lang="en-US" sz="2400" b="1" i="0" u="none" strike="noStrike" dirty="0">
                <a:ln/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 b="1" i="0" u="none" strike="noStrike" dirty="0">
                <a:ln/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Affiliation      : </a:t>
            </a:r>
            <a:r>
              <a:rPr lang="en-US" sz="2400" dirty="0">
                <a:ln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Software Engineering, Faculty of Computing, Sabaragamuwa </a:t>
            </a:r>
          </a:p>
          <a:p>
            <a:pPr lvl="0">
              <a:lnSpc>
                <a:spcPct val="90000"/>
              </a:lnSpc>
              <a:buClr>
                <a:schemeClr val="dk1"/>
              </a:buClr>
              <a:buSzPts val="7200"/>
            </a:pPr>
            <a:r>
              <a:rPr lang="en-US" sz="2400" dirty="0">
                <a:ln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University of Sri Lanka</a:t>
            </a:r>
            <a:br>
              <a:rPr lang="en-US" sz="2400" b="1" i="0" u="none" strike="noStrike" dirty="0">
                <a:ln/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 b="1" i="0" u="none" strike="noStrike" dirty="0">
                <a:ln/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Country         : </a:t>
            </a:r>
            <a:r>
              <a:rPr lang="en-US" sz="2400" i="0" u="none" strike="noStrike" dirty="0">
                <a:ln/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Sri Lanka</a:t>
            </a:r>
            <a:endParaRPr lang="en-US" sz="2400" b="1" i="0" u="none" strike="noStrike" dirty="0">
              <a:ln/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26084-EDE8-0F30-A7A0-41CBE2F71E34}"/>
              </a:ext>
            </a:extLst>
          </p:cNvPr>
          <p:cNvSpPr txBox="1"/>
          <p:nvPr/>
        </p:nvSpPr>
        <p:spPr>
          <a:xfrm>
            <a:off x="846803" y="6101496"/>
            <a:ext cx="1056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sz="2400" b="1" dirty="0">
                <a:ln/>
                <a:solidFill>
                  <a:schemeClr val="tx1"/>
                </a:solidFill>
              </a:rPr>
              <a:t>Authors:</a:t>
            </a:r>
            <a:r>
              <a:rPr lang="en-US" sz="2400" b="1" dirty="0">
                <a:ln/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400" b="1" u="sng" dirty="0">
                <a:ln/>
                <a:solidFill>
                  <a:schemeClr val="accent6">
                    <a:lumMod val="50000"/>
                  </a:schemeClr>
                </a:solidFill>
              </a:rPr>
              <a:t>V Janarthan</a:t>
            </a:r>
            <a:r>
              <a:rPr lang="en-US" sz="2400" b="1" dirty="0">
                <a:ln/>
                <a:solidFill>
                  <a:schemeClr val="accent6">
                    <a:lumMod val="50000"/>
                  </a:schemeClr>
                </a:solidFill>
              </a:rPr>
              <a:t>*, JDT Erandi, YMS Tharaka, M Vasavan, K Luxshi</a:t>
            </a:r>
            <a:endParaRPr lang="en-US" sz="2400" dirty="0">
              <a:ln/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7ED0A-EB70-0815-595E-BC42671F0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964" y="758879"/>
            <a:ext cx="1424754" cy="5743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B8F795-98B1-8600-F56D-CBBC878B5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9369" y="587790"/>
            <a:ext cx="916532" cy="916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BA190C-1E56-E0E6-3C9A-3978E9A3D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098" y="660025"/>
            <a:ext cx="772062" cy="7720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DBB6C3AA-34FB-C6AD-1BB6-26552F8B4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D733734F-08A7-E70B-56C5-0AA2F34E3F7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559378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International Conference on Artificial Intelligence in Multidisciplinary Applications 2026, Colombo, Sri Lanka  | 13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- 14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February 2026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2060"/>
                </a:solidFill>
              </a:rPr>
              <a:t> </a:t>
            </a:r>
            <a:endParaRPr dirty="0"/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7102D5D1-358F-4007-CF48-A6A3483DEA09}"/>
              </a:ext>
            </a:extLst>
          </p:cNvPr>
          <p:cNvSpPr txBox="1"/>
          <p:nvPr/>
        </p:nvSpPr>
        <p:spPr>
          <a:xfrm>
            <a:off x="63509" y="-21246"/>
            <a:ext cx="2286693" cy="36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>
                <a:ln/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AIMDA26_053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F0D250-0D01-E482-6579-586370D9A672}"/>
              </a:ext>
            </a:extLst>
          </p:cNvPr>
          <p:cNvSpPr/>
          <p:nvPr/>
        </p:nvSpPr>
        <p:spPr>
          <a:xfrm>
            <a:off x="635139" y="1846193"/>
            <a:ext cx="10921719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3600"/>
              </a:spcAft>
              <a:buFont typeface="+mj-lt"/>
              <a:buAutoNum type="arabicPeriod" startAt="5"/>
            </a:pPr>
            <a:r>
              <a:rPr lang="en-US" sz="2200" b="1" dirty="0"/>
              <a:t>Model Evaluation</a:t>
            </a:r>
            <a:r>
              <a:rPr lang="en-US" sz="2200" dirty="0"/>
              <a:t>: Performance measured using MAE, RMSE, and MAPE with chronological validation and </a:t>
            </a:r>
            <a:r>
              <a:rPr lang="en-US" sz="2400" dirty="0"/>
              <a:t>Wilcoxon signed-rank test</a:t>
            </a:r>
            <a:r>
              <a:rPr lang="en-US" sz="2200" dirty="0"/>
              <a:t>.</a:t>
            </a:r>
          </a:p>
          <a:p>
            <a:pPr marL="457200" indent="-457200">
              <a:spcAft>
                <a:spcPts val="3600"/>
              </a:spcAft>
              <a:buFont typeface="+mj-lt"/>
              <a:buAutoNum type="arabicPeriod" startAt="5"/>
            </a:pPr>
            <a:r>
              <a:rPr lang="en-US" sz="2200" b="1" dirty="0"/>
              <a:t>Robustness Testing</a:t>
            </a:r>
            <a:r>
              <a:rPr lang="en-US" sz="2200" dirty="0"/>
              <a:t>: Evaluation under normal, sparse, and bursty usage patterns, Chronological Split, Scenario-Based Testing and 28-Day Forecast Horizon.</a:t>
            </a:r>
          </a:p>
          <a:p>
            <a:pPr marL="457200" indent="-457200">
              <a:spcAft>
                <a:spcPts val="3600"/>
              </a:spcAft>
              <a:buFont typeface="+mj-lt"/>
              <a:buAutoNum type="arabicPeriod" startAt="5"/>
            </a:pPr>
            <a:r>
              <a:rPr lang="en-US" sz="2200" b="1" dirty="0"/>
              <a:t>Tool Development</a:t>
            </a:r>
            <a:r>
              <a:rPr lang="en-US" sz="2200" dirty="0"/>
              <a:t>: Python-based forecasting tool using Django, React, TensorFlow, and REST API.</a:t>
            </a:r>
          </a:p>
        </p:txBody>
      </p:sp>
      <p:sp>
        <p:nvSpPr>
          <p:cNvPr id="4" name="Google Shape;98;p2">
            <a:extLst>
              <a:ext uri="{FF2B5EF4-FFF2-40B4-BE49-F238E27FC236}">
                <a16:creationId xmlns:a16="http://schemas.microsoft.com/office/drawing/2014/main" id="{3AD35D5A-141B-D270-17A0-9A029EBBCE3C}"/>
              </a:ext>
            </a:extLst>
          </p:cNvPr>
          <p:cNvSpPr txBox="1">
            <a:spLocks/>
          </p:cNvSpPr>
          <p:nvPr/>
        </p:nvSpPr>
        <p:spPr>
          <a:xfrm>
            <a:off x="11514166" y="6333427"/>
            <a:ext cx="5296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</a:rPr>
              <a:t>9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A3FC7-EEDE-CC62-C7C0-5B2D5E3405F8}"/>
              </a:ext>
            </a:extLst>
          </p:cNvPr>
          <p:cNvSpPr txBox="1"/>
          <p:nvPr/>
        </p:nvSpPr>
        <p:spPr>
          <a:xfrm>
            <a:off x="551556" y="994847"/>
            <a:ext cx="5497018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buClr>
                <a:schemeClr val="dk1"/>
              </a:buClr>
              <a:buSzPts val="7200"/>
              <a:defRPr sz="2800" b="1">
                <a:ln/>
                <a:solidFill>
                  <a:schemeClr val="tx1"/>
                </a:solidFill>
                <a:latin typeface="+mj-lt"/>
                <a:ea typeface="Times New Roman"/>
                <a:cs typeface="Times New Roman"/>
              </a:defRPr>
            </a:lvl1pPr>
          </a:lstStyle>
          <a:p>
            <a:r>
              <a:rPr lang="en-US" dirty="0"/>
              <a:t>Methodology Overview Cont.…</a:t>
            </a:r>
            <a:endParaRPr lang="en-US" dirty="0">
              <a:sym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D74F96-C405-CC96-9D54-F03518124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460" y="758879"/>
            <a:ext cx="1424754" cy="574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F42E55-6ED7-2415-992D-3BE9668B6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214" y="605024"/>
            <a:ext cx="916532" cy="916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E83A92-3B42-6C0F-CB18-7A2ED8EC1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914" y="660025"/>
            <a:ext cx="772062" cy="772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370575-8514-93E5-BCFD-E2981B1BFE40}"/>
              </a:ext>
            </a:extLst>
          </p:cNvPr>
          <p:cNvSpPr txBox="1"/>
          <p:nvPr/>
        </p:nvSpPr>
        <p:spPr>
          <a:xfrm>
            <a:off x="1853842" y="5359974"/>
            <a:ext cx="848431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“This pipeline ensures robustness and practical applicability for real-world Python software usage.”</a:t>
            </a:r>
          </a:p>
        </p:txBody>
      </p:sp>
    </p:spTree>
    <p:extLst>
      <p:ext uri="{BB962C8B-B14F-4D97-AF65-F5344CB8AC3E}">
        <p14:creationId xmlns:p14="http://schemas.microsoft.com/office/powerpoint/2010/main" val="1657087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631AD3E8-927B-EA53-5465-85D6D75FE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5B706C70-9C65-72C1-9359-426FE8D7C2C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559378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International Conference on Artificial Intelligence in Multidisciplinary Applications 2026, Colombo, Sri Lanka  | 13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- 14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February 2026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2060"/>
                </a:solidFill>
              </a:rPr>
              <a:t> </a:t>
            </a:r>
            <a:endParaRPr dirty="0"/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5E0AE24B-801F-30C5-5670-B4D90E5CD674}"/>
              </a:ext>
            </a:extLst>
          </p:cNvPr>
          <p:cNvSpPr txBox="1"/>
          <p:nvPr/>
        </p:nvSpPr>
        <p:spPr>
          <a:xfrm>
            <a:off x="63509" y="-21246"/>
            <a:ext cx="2286693" cy="36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>
                <a:ln/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AIMDA26_053</a:t>
            </a:r>
          </a:p>
        </p:txBody>
      </p:sp>
      <p:sp>
        <p:nvSpPr>
          <p:cNvPr id="4" name="Google Shape;98;p2">
            <a:extLst>
              <a:ext uri="{FF2B5EF4-FFF2-40B4-BE49-F238E27FC236}">
                <a16:creationId xmlns:a16="http://schemas.microsoft.com/office/drawing/2014/main" id="{9736CA05-5101-C9CA-1C62-4D2C395B1B95}"/>
              </a:ext>
            </a:extLst>
          </p:cNvPr>
          <p:cNvSpPr txBox="1">
            <a:spLocks/>
          </p:cNvSpPr>
          <p:nvPr/>
        </p:nvSpPr>
        <p:spPr>
          <a:xfrm>
            <a:off x="11514166" y="6333427"/>
            <a:ext cx="5296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</a:rPr>
              <a:t>10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70DC05-E975-19F7-803A-DEB9F6CB9C92}"/>
              </a:ext>
            </a:extLst>
          </p:cNvPr>
          <p:cNvSpPr txBox="1"/>
          <p:nvPr/>
        </p:nvSpPr>
        <p:spPr>
          <a:xfrm>
            <a:off x="502395" y="660025"/>
            <a:ext cx="5497018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buClr>
                <a:schemeClr val="dk1"/>
              </a:buClr>
              <a:buSzPts val="7200"/>
              <a:defRPr sz="2800" b="1">
                <a:ln/>
                <a:solidFill>
                  <a:schemeClr val="tx1"/>
                </a:solidFill>
                <a:latin typeface="+mj-lt"/>
                <a:ea typeface="Times New Roman"/>
                <a:cs typeface="Times New Roman"/>
              </a:defRPr>
            </a:lvl1pPr>
          </a:lstStyle>
          <a:p>
            <a:r>
              <a:rPr lang="en-US" dirty="0"/>
              <a:t>Methodology Overview Cont.…</a:t>
            </a:r>
            <a:endParaRPr lang="en-US" dirty="0">
              <a:sym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2977D-A8CD-2825-0796-A63989DE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621" y="320397"/>
            <a:ext cx="1424754" cy="574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BEAB8F-293D-6530-EB30-DE5A792C4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3375" y="166542"/>
            <a:ext cx="916532" cy="916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D54A12-9C1D-862C-CF37-E65CFA92E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075" y="221543"/>
            <a:ext cx="772062" cy="772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49BA0-3D93-F544-D2CB-6777879E4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7848" y="1347188"/>
            <a:ext cx="8276303" cy="4514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18FDA1-DD80-654D-7869-246A9C4EE724}"/>
              </a:ext>
            </a:extLst>
          </p:cNvPr>
          <p:cNvSpPr txBox="1"/>
          <p:nvPr/>
        </p:nvSpPr>
        <p:spPr>
          <a:xfrm>
            <a:off x="4750920" y="6025650"/>
            <a:ext cx="2521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3: Models Architecture</a:t>
            </a:r>
          </a:p>
        </p:txBody>
      </p:sp>
    </p:spTree>
    <p:extLst>
      <p:ext uri="{BB962C8B-B14F-4D97-AF65-F5344CB8AC3E}">
        <p14:creationId xmlns:p14="http://schemas.microsoft.com/office/powerpoint/2010/main" val="484867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36370E1D-B7BF-4F59-3680-4188FC651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CAFBC2C2-D5C3-7306-E745-711C355EB21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559378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International Conference on Artificial Intelligence in Multidisciplinary Applications 2026, Colombo, Sri Lanka  | 13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- 14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February 2026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2060"/>
                </a:solidFill>
              </a:rPr>
              <a:t> </a:t>
            </a:r>
            <a:endParaRPr dirty="0"/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CD1064A0-7EBE-7B61-F180-DA28556583EB}"/>
              </a:ext>
            </a:extLst>
          </p:cNvPr>
          <p:cNvSpPr txBox="1"/>
          <p:nvPr/>
        </p:nvSpPr>
        <p:spPr>
          <a:xfrm>
            <a:off x="63509" y="-21246"/>
            <a:ext cx="2286693" cy="36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>
                <a:ln/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AIMDA26_053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282E2F-D6C7-9749-9E5F-3FE550F7977B}"/>
              </a:ext>
            </a:extLst>
          </p:cNvPr>
          <p:cNvSpPr/>
          <p:nvPr/>
        </p:nvSpPr>
        <p:spPr>
          <a:xfrm>
            <a:off x="635140" y="1565938"/>
            <a:ext cx="10921719" cy="4632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sz="2200" i="1" dirty="0"/>
              <a:t>Statistical Models</a:t>
            </a:r>
            <a:r>
              <a:rPr lang="en-US" sz="2200" dirty="0"/>
              <a:t>: </a:t>
            </a:r>
            <a:r>
              <a:rPr lang="en-US" sz="2200" b="1" dirty="0"/>
              <a:t>ARIMA</a:t>
            </a:r>
            <a:r>
              <a:rPr lang="en-US" sz="2200" dirty="0"/>
              <a:t> performed best among traditional models (MAPE: 12.34%) but struggled with nonlinear spikes caused by releases and updates.</a:t>
            </a:r>
          </a:p>
          <a:p>
            <a:pPr marL="342900" indent="-342900"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sz="2200" i="1" dirty="0"/>
              <a:t>Deep Learning Models</a:t>
            </a:r>
            <a:r>
              <a:rPr lang="en-US" sz="2200" dirty="0"/>
              <a:t>: </a:t>
            </a:r>
            <a:r>
              <a:rPr lang="en-US" sz="2200" b="1" dirty="0"/>
              <a:t>LSTM</a:t>
            </a:r>
            <a:r>
              <a:rPr lang="en-US" sz="2200" dirty="0"/>
              <a:t> (34.90%) and </a:t>
            </a:r>
            <a:r>
              <a:rPr lang="en-US" sz="2200" b="1" dirty="0"/>
              <a:t>GRU</a:t>
            </a:r>
            <a:r>
              <a:rPr lang="en-US" sz="2200" dirty="0"/>
              <a:t> (32.96%) captured long-term patterns but underperformed in sparse and bursty scenarios due to overfitting and data limitations.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dirty="0"/>
              <a:t>Hybrid Models </a:t>
            </a:r>
            <a:r>
              <a:rPr lang="en-US" sz="2200" dirty="0"/>
              <a:t>(Best Results):</a:t>
            </a:r>
          </a:p>
          <a:p>
            <a:pPr marL="73152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200" b="1" dirty="0"/>
              <a:t>Prophet–LSTM</a:t>
            </a:r>
            <a:r>
              <a:rPr lang="en-US" sz="2200" dirty="0"/>
              <a:t>: MAPE = 6.35% (best overall) </a:t>
            </a:r>
          </a:p>
          <a:p>
            <a:pPr marL="73152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200" b="1" dirty="0"/>
              <a:t>SARIMAX–GRU</a:t>
            </a:r>
            <a:r>
              <a:rPr lang="en-US" sz="2200" dirty="0"/>
              <a:t>: MAPE = 8.53%</a:t>
            </a:r>
          </a:p>
          <a:p>
            <a:pPr>
              <a:spcAft>
                <a:spcPts val="3600"/>
              </a:spcAft>
            </a:pPr>
            <a:r>
              <a:rPr lang="en-US" sz="2200" dirty="0"/>
              <a:t>These models effectively combined seasonality extraction and nonlinear residual learning, leading to robust forecasts.</a:t>
            </a:r>
          </a:p>
        </p:txBody>
      </p:sp>
      <p:sp>
        <p:nvSpPr>
          <p:cNvPr id="4" name="Google Shape;98;p2">
            <a:extLst>
              <a:ext uri="{FF2B5EF4-FFF2-40B4-BE49-F238E27FC236}">
                <a16:creationId xmlns:a16="http://schemas.microsoft.com/office/drawing/2014/main" id="{9B81B5C8-4912-6DB8-F059-ABA8DDA575D2}"/>
              </a:ext>
            </a:extLst>
          </p:cNvPr>
          <p:cNvSpPr txBox="1">
            <a:spLocks/>
          </p:cNvSpPr>
          <p:nvPr/>
        </p:nvSpPr>
        <p:spPr>
          <a:xfrm>
            <a:off x="11514166" y="6333427"/>
            <a:ext cx="5296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</a:rPr>
              <a:t>11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A55E9-2342-BC1C-3902-79A4B480D64F}"/>
              </a:ext>
            </a:extLst>
          </p:cNvPr>
          <p:cNvSpPr txBox="1"/>
          <p:nvPr/>
        </p:nvSpPr>
        <p:spPr>
          <a:xfrm>
            <a:off x="635140" y="823224"/>
            <a:ext cx="3861955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buClr>
                <a:schemeClr val="dk1"/>
              </a:buClr>
              <a:buSzPts val="7200"/>
              <a:defRPr sz="2800" b="1">
                <a:ln/>
                <a:solidFill>
                  <a:schemeClr val="tx1"/>
                </a:solidFill>
                <a:latin typeface="+mj-lt"/>
                <a:ea typeface="Times New Roman"/>
                <a:cs typeface="Times New Roman"/>
              </a:defRPr>
            </a:lvl1pPr>
          </a:lstStyle>
          <a:p>
            <a:pPr>
              <a:spcAft>
                <a:spcPts val="3600"/>
              </a:spcAft>
            </a:pPr>
            <a:r>
              <a:rPr lang="en-US" dirty="0"/>
              <a:t>Results &amp; Discussion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936DE-F141-6694-C3AF-300B34BB7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460" y="758879"/>
            <a:ext cx="1424754" cy="574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9C1685-18E6-64C1-4665-0A2AE64A5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214" y="605024"/>
            <a:ext cx="916532" cy="916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C963E9-ECE6-6E7F-6A5C-1847AD14B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914" y="660025"/>
            <a:ext cx="772062" cy="7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29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C2F2C8DC-6752-2A21-3DBD-91C73D283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15BDBCE8-5FC8-C76E-F731-73A78DA4CE2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559378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International Conference on Artificial Intelligence in Multidisciplinary Applications 2026, Colombo, Sri Lanka  | 13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- 14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February 2026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2060"/>
                </a:solidFill>
              </a:rPr>
              <a:t> </a:t>
            </a:r>
            <a:endParaRPr dirty="0"/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1C7057A3-49F7-2BDC-E8A2-D4E3ACA1F0BE}"/>
              </a:ext>
            </a:extLst>
          </p:cNvPr>
          <p:cNvSpPr txBox="1"/>
          <p:nvPr/>
        </p:nvSpPr>
        <p:spPr>
          <a:xfrm>
            <a:off x="63509" y="-21246"/>
            <a:ext cx="2286693" cy="36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>
                <a:ln/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AIMDA26_053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17DB37-EE4B-B0FF-5974-0CC1E881AA0B}"/>
              </a:ext>
            </a:extLst>
          </p:cNvPr>
          <p:cNvSpPr/>
          <p:nvPr/>
        </p:nvSpPr>
        <p:spPr>
          <a:xfrm>
            <a:off x="635140" y="1565938"/>
            <a:ext cx="1092171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dirty="0"/>
              <a:t>Impact of Contextual Features</a:t>
            </a:r>
            <a:r>
              <a:rPr lang="en-US" sz="2200" dirty="0"/>
              <a:t>: </a:t>
            </a:r>
          </a:p>
          <a:p>
            <a:pPr>
              <a:spcAft>
                <a:spcPts val="3600"/>
              </a:spcAft>
            </a:pPr>
            <a:r>
              <a:rPr lang="en-US" sz="2200" dirty="0"/>
              <a:t>Incorporating release flags and calendar effects significantly improved prediction accuracy, especially during bursty usage periods.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dirty="0"/>
              <a:t>Statistical Significance</a:t>
            </a:r>
            <a:r>
              <a:rPr lang="en-US" sz="2200" dirty="0"/>
              <a:t>:</a:t>
            </a:r>
          </a:p>
          <a:p>
            <a:pPr>
              <a:spcAft>
                <a:spcPts val="3600"/>
              </a:spcAft>
            </a:pPr>
            <a:r>
              <a:rPr lang="en-US" sz="2200" dirty="0"/>
              <a:t>Performance gains of </a:t>
            </a:r>
            <a:r>
              <a:rPr lang="en-US" sz="2200" b="1" dirty="0"/>
              <a:t>Prophet–LSTM </a:t>
            </a:r>
            <a:r>
              <a:rPr lang="en-US" sz="2200" dirty="0"/>
              <a:t>over </a:t>
            </a:r>
            <a:r>
              <a:rPr lang="en-US" sz="2200" b="1" dirty="0"/>
              <a:t>SARIMAX–GRU </a:t>
            </a:r>
            <a:r>
              <a:rPr lang="en-US" sz="2200" dirty="0"/>
              <a:t>were statistically validated </a:t>
            </a:r>
            <a:r>
              <a:rPr lang="en-US" sz="2200" b="1" dirty="0"/>
              <a:t>(p = 3.67 × 10⁻⁶)</a:t>
            </a:r>
            <a:r>
              <a:rPr lang="en-US" sz="2200" dirty="0"/>
              <a:t>.</a:t>
            </a:r>
            <a:endParaRPr lang="en-US" sz="2200" b="1" dirty="0"/>
          </a:p>
        </p:txBody>
      </p:sp>
      <p:sp>
        <p:nvSpPr>
          <p:cNvPr id="4" name="Google Shape;98;p2">
            <a:extLst>
              <a:ext uri="{FF2B5EF4-FFF2-40B4-BE49-F238E27FC236}">
                <a16:creationId xmlns:a16="http://schemas.microsoft.com/office/drawing/2014/main" id="{9A6E4000-5652-35E1-198B-592B0D2E9DCA}"/>
              </a:ext>
            </a:extLst>
          </p:cNvPr>
          <p:cNvSpPr txBox="1">
            <a:spLocks/>
          </p:cNvSpPr>
          <p:nvPr/>
        </p:nvSpPr>
        <p:spPr>
          <a:xfrm>
            <a:off x="11514166" y="6333427"/>
            <a:ext cx="5296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</a:rPr>
              <a:t>12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B2C00-F789-2CA8-2857-8E9A2CE24B3C}"/>
              </a:ext>
            </a:extLst>
          </p:cNvPr>
          <p:cNvSpPr txBox="1"/>
          <p:nvPr/>
        </p:nvSpPr>
        <p:spPr>
          <a:xfrm>
            <a:off x="635140" y="823224"/>
            <a:ext cx="507863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buClr>
                <a:schemeClr val="dk1"/>
              </a:buClr>
              <a:buSzPts val="7200"/>
              <a:defRPr sz="2800" b="1">
                <a:ln/>
                <a:solidFill>
                  <a:schemeClr val="tx1"/>
                </a:solidFill>
                <a:latin typeface="+mj-lt"/>
                <a:ea typeface="Times New Roman"/>
                <a:cs typeface="Times New Roman"/>
              </a:defRPr>
            </a:lvl1pPr>
          </a:lstStyle>
          <a:p>
            <a:pPr>
              <a:spcAft>
                <a:spcPts val="3600"/>
              </a:spcAft>
            </a:pPr>
            <a:r>
              <a:rPr lang="en-US" dirty="0"/>
              <a:t>Results &amp; Discussion Cont...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C734AC-1161-F520-7260-4C72946DA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460" y="758879"/>
            <a:ext cx="1424754" cy="574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7476CC-2CB5-0B8A-2C5F-D55499DDE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214" y="605024"/>
            <a:ext cx="916532" cy="916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59D58A-391A-E3CF-E49D-3CA769A47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914" y="660025"/>
            <a:ext cx="772062" cy="7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7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C8DB81DF-4675-15C9-ECEC-2A6BF6392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13002D7A-5967-AEE8-4703-EFE27A72A51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559378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International Conference on Artificial Intelligence in Multidisciplinary Applications 2026, Colombo, Sri Lanka  | 13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- 14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February 2026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2060"/>
                </a:solidFill>
              </a:rPr>
              <a:t> </a:t>
            </a:r>
            <a:endParaRPr dirty="0"/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C8B9BAB7-03F1-01B2-BF8D-61B7DC6EFC07}"/>
              </a:ext>
            </a:extLst>
          </p:cNvPr>
          <p:cNvSpPr txBox="1"/>
          <p:nvPr/>
        </p:nvSpPr>
        <p:spPr>
          <a:xfrm>
            <a:off x="63509" y="-21246"/>
            <a:ext cx="2286693" cy="36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>
                <a:ln/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AIMDA26_053</a:t>
            </a:r>
          </a:p>
        </p:txBody>
      </p:sp>
      <p:sp>
        <p:nvSpPr>
          <p:cNvPr id="4" name="Google Shape;98;p2">
            <a:extLst>
              <a:ext uri="{FF2B5EF4-FFF2-40B4-BE49-F238E27FC236}">
                <a16:creationId xmlns:a16="http://schemas.microsoft.com/office/drawing/2014/main" id="{FA249DAD-C2E4-AD43-7AEA-2F15F9FB1837}"/>
              </a:ext>
            </a:extLst>
          </p:cNvPr>
          <p:cNvSpPr txBox="1">
            <a:spLocks/>
          </p:cNvSpPr>
          <p:nvPr/>
        </p:nvSpPr>
        <p:spPr>
          <a:xfrm>
            <a:off x="11514166" y="6333427"/>
            <a:ext cx="5296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</a:rPr>
              <a:t>13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C3AFF7-2DF8-976D-8BCD-65CFD6A6E7E7}"/>
              </a:ext>
            </a:extLst>
          </p:cNvPr>
          <p:cNvSpPr txBox="1"/>
          <p:nvPr/>
        </p:nvSpPr>
        <p:spPr>
          <a:xfrm>
            <a:off x="713798" y="880938"/>
            <a:ext cx="507863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buClr>
                <a:schemeClr val="dk1"/>
              </a:buClr>
              <a:buSzPts val="7200"/>
              <a:defRPr sz="2800" b="1">
                <a:ln/>
                <a:solidFill>
                  <a:schemeClr val="tx1"/>
                </a:solidFill>
                <a:latin typeface="+mj-lt"/>
                <a:ea typeface="Times New Roman"/>
                <a:cs typeface="Times New Roman"/>
              </a:defRPr>
            </a:lvl1pPr>
          </a:lstStyle>
          <a:p>
            <a:pPr>
              <a:spcAft>
                <a:spcPts val="3600"/>
              </a:spcAft>
            </a:pPr>
            <a:r>
              <a:rPr lang="en-US" dirty="0"/>
              <a:t>Results &amp; Discussion Cont...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7E0670-C799-B806-D157-0559FC71E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293" y="433883"/>
            <a:ext cx="1424754" cy="574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3B6ED8-C86F-AEB3-FB37-5025DB819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047" y="280028"/>
            <a:ext cx="916532" cy="916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120BB3-2DDA-005E-396B-05365D6BC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747" y="335029"/>
            <a:ext cx="772062" cy="772062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4AAB4FF-DF8D-0C02-35E6-D11D0477B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276331"/>
              </p:ext>
            </p:extLst>
          </p:nvPr>
        </p:nvGraphicFramePr>
        <p:xfrm>
          <a:off x="994884" y="2108992"/>
          <a:ext cx="10202231" cy="3726277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902110">
                  <a:extLst>
                    <a:ext uri="{9D8B030D-6E8A-4147-A177-3AD203B41FA5}">
                      <a16:colId xmlns:a16="http://schemas.microsoft.com/office/drawing/2014/main" val="4166159697"/>
                    </a:ext>
                  </a:extLst>
                </a:gridCol>
                <a:gridCol w="1052052">
                  <a:extLst>
                    <a:ext uri="{9D8B030D-6E8A-4147-A177-3AD203B41FA5}">
                      <a16:colId xmlns:a16="http://schemas.microsoft.com/office/drawing/2014/main" val="4159843380"/>
                    </a:ext>
                  </a:extLst>
                </a:gridCol>
                <a:gridCol w="1347019">
                  <a:extLst>
                    <a:ext uri="{9D8B030D-6E8A-4147-A177-3AD203B41FA5}">
                      <a16:colId xmlns:a16="http://schemas.microsoft.com/office/drawing/2014/main" val="274729022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1333938"/>
                    </a:ext>
                  </a:extLst>
                </a:gridCol>
                <a:gridCol w="1297858">
                  <a:extLst>
                    <a:ext uri="{9D8B030D-6E8A-4147-A177-3AD203B41FA5}">
                      <a16:colId xmlns:a16="http://schemas.microsoft.com/office/drawing/2014/main" val="3177957602"/>
                    </a:ext>
                  </a:extLst>
                </a:gridCol>
                <a:gridCol w="993058">
                  <a:extLst>
                    <a:ext uri="{9D8B030D-6E8A-4147-A177-3AD203B41FA5}">
                      <a16:colId xmlns:a16="http://schemas.microsoft.com/office/drawing/2014/main" val="2456240566"/>
                    </a:ext>
                  </a:extLst>
                </a:gridCol>
                <a:gridCol w="963562">
                  <a:extLst>
                    <a:ext uri="{9D8B030D-6E8A-4147-A177-3AD203B41FA5}">
                      <a16:colId xmlns:a16="http://schemas.microsoft.com/office/drawing/2014/main" val="1654652733"/>
                    </a:ext>
                  </a:extLst>
                </a:gridCol>
                <a:gridCol w="1209367">
                  <a:extLst>
                    <a:ext uri="{9D8B030D-6E8A-4147-A177-3AD203B41FA5}">
                      <a16:colId xmlns:a16="http://schemas.microsoft.com/office/drawing/2014/main" val="3143708495"/>
                    </a:ext>
                  </a:extLst>
                </a:gridCol>
                <a:gridCol w="1218005">
                  <a:extLst>
                    <a:ext uri="{9D8B030D-6E8A-4147-A177-3AD203B41FA5}">
                      <a16:colId xmlns:a16="http://schemas.microsoft.com/office/drawing/2014/main" val="3860750357"/>
                    </a:ext>
                  </a:extLst>
                </a:gridCol>
              </a:tblGrid>
              <a:tr h="8650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Model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Prophet-LSTM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SARIMAX-GRU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ARIMA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Prophet-ElasticNet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GRU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LSTM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Prophet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SARIMA</a:t>
                      </a:r>
                      <a:endParaRPr 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751564"/>
                  </a:ext>
                </a:extLst>
              </a:tr>
              <a:tr h="668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Type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Hybrid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Hybrid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Statistical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Hybrid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Deep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Deep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Statistical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Statistical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023481"/>
                  </a:ext>
                </a:extLst>
              </a:tr>
              <a:tr h="7570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MAE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192.66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236.68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226.32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1792.44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349.30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420.08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474.53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686.79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9411141"/>
                  </a:ext>
                </a:extLst>
              </a:tr>
              <a:tr h="7669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RMSE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281.42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298.63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318.04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3292.89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478.13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623.47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888.11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873.89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329682"/>
                  </a:ext>
                </a:extLst>
              </a:tr>
              <a:tr h="6685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MAPE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6.35%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8.53%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12.34%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18.68%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32.96%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34.90%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37.40%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47.84%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77775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4D498A3-A7B5-FEE1-F11A-76931513A503}"/>
              </a:ext>
            </a:extLst>
          </p:cNvPr>
          <p:cNvSpPr txBox="1"/>
          <p:nvPr/>
        </p:nvSpPr>
        <p:spPr>
          <a:xfrm>
            <a:off x="3970459" y="1723124"/>
            <a:ext cx="3643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Times New Roman"/>
              </a:rPr>
              <a:t>Table 2. Final model performance summary</a:t>
            </a:r>
          </a:p>
        </p:txBody>
      </p:sp>
    </p:spTree>
    <p:extLst>
      <p:ext uri="{BB962C8B-B14F-4D97-AF65-F5344CB8AC3E}">
        <p14:creationId xmlns:p14="http://schemas.microsoft.com/office/powerpoint/2010/main" val="4066544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ABDE0AF0-CEE6-533D-FCF6-C386C2C00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2510BDF9-2C85-4C78-88F0-80D3592B019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559378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International Conference on Artificial Intelligence in Multidisciplinary Applications 2026, Colombo, Sri Lanka  | 13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- 14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February 2026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2060"/>
                </a:solidFill>
              </a:rPr>
              <a:t> </a:t>
            </a:r>
            <a:endParaRPr dirty="0"/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58012B03-C847-81F3-49D4-3DA52170E32E}"/>
              </a:ext>
            </a:extLst>
          </p:cNvPr>
          <p:cNvSpPr txBox="1"/>
          <p:nvPr/>
        </p:nvSpPr>
        <p:spPr>
          <a:xfrm>
            <a:off x="63509" y="-21246"/>
            <a:ext cx="2286693" cy="36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>
                <a:ln/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AIMDA26_053</a:t>
            </a:r>
          </a:p>
        </p:txBody>
      </p:sp>
      <p:sp>
        <p:nvSpPr>
          <p:cNvPr id="4" name="Google Shape;98;p2">
            <a:extLst>
              <a:ext uri="{FF2B5EF4-FFF2-40B4-BE49-F238E27FC236}">
                <a16:creationId xmlns:a16="http://schemas.microsoft.com/office/drawing/2014/main" id="{40AEDB70-EEA1-95A0-FC9A-00823C135CA7}"/>
              </a:ext>
            </a:extLst>
          </p:cNvPr>
          <p:cNvSpPr txBox="1">
            <a:spLocks/>
          </p:cNvSpPr>
          <p:nvPr/>
        </p:nvSpPr>
        <p:spPr>
          <a:xfrm>
            <a:off x="11514166" y="6333427"/>
            <a:ext cx="5296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</a:rPr>
              <a:t>14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3DB6F-4CAB-935E-0E73-DC9BBCF2D030}"/>
              </a:ext>
            </a:extLst>
          </p:cNvPr>
          <p:cNvSpPr txBox="1"/>
          <p:nvPr/>
        </p:nvSpPr>
        <p:spPr>
          <a:xfrm>
            <a:off x="680636" y="773137"/>
            <a:ext cx="7077579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buClr>
                <a:schemeClr val="dk1"/>
              </a:buClr>
              <a:buSzPts val="7200"/>
              <a:defRPr sz="2800" b="1">
                <a:ln/>
                <a:solidFill>
                  <a:schemeClr val="tx1"/>
                </a:solidFill>
                <a:latin typeface="+mj-lt"/>
                <a:ea typeface="Times New Roman"/>
                <a:cs typeface="Times New Roman"/>
              </a:defRPr>
            </a:lvl1pPr>
          </a:lstStyle>
          <a:p>
            <a:pPr>
              <a:spcAft>
                <a:spcPts val="3600"/>
              </a:spcAft>
            </a:pPr>
            <a:r>
              <a:rPr lang="en-US" dirty="0"/>
              <a:t>Results &amp; Discussion - Forecasting Tool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EEA44-7804-9D85-4CC8-E651C0E80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293" y="433883"/>
            <a:ext cx="1424754" cy="574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1B799B-CBBA-BAF1-014B-1D2A7695A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047" y="280028"/>
            <a:ext cx="916532" cy="916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BCC419-1F6C-86FB-F89E-0991FD380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747" y="335029"/>
            <a:ext cx="772062" cy="7720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B5D4C9-5DEC-B021-9771-8CD084BB5C3C}"/>
              </a:ext>
            </a:extLst>
          </p:cNvPr>
          <p:cNvSpPr/>
          <p:nvPr/>
        </p:nvSpPr>
        <p:spPr>
          <a:xfrm>
            <a:off x="391638" y="1487447"/>
            <a:ext cx="11721704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Purpose</a:t>
            </a:r>
            <a:r>
              <a:rPr lang="en-US" sz="2200" dirty="0"/>
              <a:t>: Practical prediction of future user engagement in Python-based applications.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Architecture</a:t>
            </a:r>
            <a:r>
              <a:rPr lang="en-US" sz="2200" dirty="0"/>
              <a:t>: Python-based web application with RESTful design.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Tech Stack</a:t>
            </a:r>
            <a:r>
              <a:rPr lang="en-US" sz="2200" dirty="0"/>
              <a:t>: Django (Backend), React + Vite (Frontend), TensorFlow, Prophet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Models Integrated</a:t>
            </a:r>
            <a:r>
              <a:rPr lang="en-US" sz="2200" dirty="0"/>
              <a:t>: Prophet–LSTM and SARIMAX–GRU (best-performing hybrids).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Functionality</a:t>
            </a:r>
            <a:r>
              <a:rPr lang="en-US" sz="2200" dirty="0"/>
              <a:t>:</a:t>
            </a:r>
          </a:p>
          <a:p>
            <a:pPr marL="9144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200" dirty="0"/>
              <a:t>Upload Python application usage logs (CSV).</a:t>
            </a:r>
          </a:p>
          <a:p>
            <a:pPr marL="9144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200" dirty="0"/>
              <a:t>Run forecasting models automatically.</a:t>
            </a:r>
          </a:p>
          <a:p>
            <a:pPr marL="9144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200" dirty="0"/>
              <a:t>Visualize forecasts using interactive graphs and tables.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Validation</a:t>
            </a:r>
            <a:r>
              <a:rPr lang="en-US" sz="2200" dirty="0"/>
              <a:t>: Tested under normal, sparse, and bursty usage scenarios.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Outcome</a:t>
            </a:r>
            <a:r>
              <a:rPr lang="en-US" sz="2200" dirty="0"/>
              <a:t>: Enables data-driven engagement planning for developers and product teams.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723421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BF48A31E-F6D5-60E0-C637-E6CFFBE04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CC35A986-5807-8793-219B-1A47C4DB386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559378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International Conference on Artificial Intelligence in Multidisciplinary Applications 2026, Colombo, Sri Lanka  | 13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- 14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February 2026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2060"/>
                </a:solidFill>
              </a:rPr>
              <a:t> </a:t>
            </a:r>
            <a:endParaRPr dirty="0"/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0FAC8440-66E2-E744-54FA-394B482E9788}"/>
              </a:ext>
            </a:extLst>
          </p:cNvPr>
          <p:cNvSpPr txBox="1"/>
          <p:nvPr/>
        </p:nvSpPr>
        <p:spPr>
          <a:xfrm>
            <a:off x="63509" y="-21246"/>
            <a:ext cx="2286693" cy="36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>
                <a:ln/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AIMDA26_053</a:t>
            </a:r>
          </a:p>
        </p:txBody>
      </p:sp>
      <p:sp>
        <p:nvSpPr>
          <p:cNvPr id="4" name="Google Shape;98;p2">
            <a:extLst>
              <a:ext uri="{FF2B5EF4-FFF2-40B4-BE49-F238E27FC236}">
                <a16:creationId xmlns:a16="http://schemas.microsoft.com/office/drawing/2014/main" id="{EAE9CA3B-4623-73F0-283E-02A39307CECE}"/>
              </a:ext>
            </a:extLst>
          </p:cNvPr>
          <p:cNvSpPr txBox="1">
            <a:spLocks/>
          </p:cNvSpPr>
          <p:nvPr/>
        </p:nvSpPr>
        <p:spPr>
          <a:xfrm>
            <a:off x="11514166" y="6333427"/>
            <a:ext cx="5296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</a:rPr>
              <a:t>15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21801-7219-A3B5-9BB8-A7095D81D699}"/>
              </a:ext>
            </a:extLst>
          </p:cNvPr>
          <p:cNvSpPr txBox="1"/>
          <p:nvPr/>
        </p:nvSpPr>
        <p:spPr>
          <a:xfrm>
            <a:off x="713798" y="528106"/>
            <a:ext cx="7077579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buClr>
                <a:schemeClr val="dk1"/>
              </a:buClr>
              <a:buSzPts val="7200"/>
              <a:defRPr sz="2800" b="1">
                <a:ln/>
                <a:solidFill>
                  <a:schemeClr val="tx1"/>
                </a:solidFill>
                <a:latin typeface="+mj-lt"/>
                <a:ea typeface="Times New Roman"/>
                <a:cs typeface="Times New Roman"/>
              </a:defRPr>
            </a:lvl1pPr>
          </a:lstStyle>
          <a:p>
            <a:pPr>
              <a:spcAft>
                <a:spcPts val="3600"/>
              </a:spcAft>
            </a:pPr>
            <a:r>
              <a:rPr lang="en-US" dirty="0"/>
              <a:t>Results &amp; Discussion - Forecasting Tool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C4D4DC-7F78-56F7-874E-0027441D6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293" y="433883"/>
            <a:ext cx="1424754" cy="574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234B70-2E3C-95FF-5F07-F11ACCBD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047" y="280028"/>
            <a:ext cx="916532" cy="916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B13C22-9167-1C00-225A-194C07334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747" y="335029"/>
            <a:ext cx="772062" cy="7720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4197C9-1E42-0380-FC53-E51809546DB0}"/>
              </a:ext>
            </a:extLst>
          </p:cNvPr>
          <p:cNvSpPr txBox="1"/>
          <p:nvPr/>
        </p:nvSpPr>
        <p:spPr>
          <a:xfrm>
            <a:off x="1257644" y="4338222"/>
            <a:ext cx="3897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Times New Roman"/>
              </a:rPr>
              <a:t>Figure 4. </a:t>
            </a:r>
            <a:r>
              <a:rPr lang="en-GB" dirty="0">
                <a:sym typeface="Times New Roman"/>
              </a:rPr>
              <a:t>D</a:t>
            </a:r>
            <a:r>
              <a:rPr lang="en-GB" dirty="0"/>
              <a:t>aily Active Users forecasting using </a:t>
            </a:r>
          </a:p>
          <a:p>
            <a:pPr algn="ctr"/>
            <a:r>
              <a:rPr lang="en-GB" dirty="0"/>
              <a:t>the SARIMAX–GRU hybrid model.</a:t>
            </a:r>
            <a:endParaRPr lang="en-US" dirty="0"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5D4FF-7D88-4F39-2563-F139F3A14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431" y="1205410"/>
            <a:ext cx="5928569" cy="3132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601010-C935-9F0C-2C87-9434D17B55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7954" y="2292350"/>
            <a:ext cx="5776615" cy="3056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C1B63E-249C-32A6-CDA9-5654E2F83C70}"/>
              </a:ext>
            </a:extLst>
          </p:cNvPr>
          <p:cNvSpPr txBox="1"/>
          <p:nvPr/>
        </p:nvSpPr>
        <p:spPr>
          <a:xfrm>
            <a:off x="7137014" y="5376766"/>
            <a:ext cx="3847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Times New Roman"/>
              </a:rPr>
              <a:t>Figure 5. </a:t>
            </a:r>
            <a:r>
              <a:rPr lang="en-GB" dirty="0">
                <a:sym typeface="Times New Roman"/>
              </a:rPr>
              <a:t>D</a:t>
            </a:r>
            <a:r>
              <a:rPr lang="en-GB" dirty="0"/>
              <a:t>aily Active Users forecasting using </a:t>
            </a:r>
          </a:p>
          <a:p>
            <a:pPr algn="ctr"/>
            <a:r>
              <a:rPr lang="en-GB" dirty="0"/>
              <a:t>the Prophet–LSTM hybrid model.</a:t>
            </a:r>
            <a:endParaRPr lang="en-US" dirty="0"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8137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2BE83BD2-699A-A183-9F68-1EA2E4E86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E66C27BC-26F0-8CD2-F859-59B5E5EDC96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559378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International Conference on Artificial Intelligence in Multidisciplinary Applications 2026, Colombo, Sri Lanka  | 13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- 14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February 2026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2060"/>
                </a:solidFill>
              </a:rPr>
              <a:t> </a:t>
            </a:r>
            <a:endParaRPr dirty="0"/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341693FA-2A9A-B758-5152-2B88B1786776}"/>
              </a:ext>
            </a:extLst>
          </p:cNvPr>
          <p:cNvSpPr txBox="1"/>
          <p:nvPr/>
        </p:nvSpPr>
        <p:spPr>
          <a:xfrm>
            <a:off x="63509" y="-21246"/>
            <a:ext cx="2286693" cy="36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>
                <a:ln/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AIMDA26_053</a:t>
            </a:r>
          </a:p>
        </p:txBody>
      </p:sp>
      <p:sp>
        <p:nvSpPr>
          <p:cNvPr id="4" name="Google Shape;98;p2">
            <a:extLst>
              <a:ext uri="{FF2B5EF4-FFF2-40B4-BE49-F238E27FC236}">
                <a16:creationId xmlns:a16="http://schemas.microsoft.com/office/drawing/2014/main" id="{28078281-BE07-BA0D-92A4-9CB2A03A5618}"/>
              </a:ext>
            </a:extLst>
          </p:cNvPr>
          <p:cNvSpPr txBox="1">
            <a:spLocks/>
          </p:cNvSpPr>
          <p:nvPr/>
        </p:nvSpPr>
        <p:spPr>
          <a:xfrm>
            <a:off x="11514166" y="6333427"/>
            <a:ext cx="5296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</a:rPr>
              <a:t>16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432B0-FE7C-FDE3-4504-5BF3AE37871C}"/>
              </a:ext>
            </a:extLst>
          </p:cNvPr>
          <p:cNvSpPr txBox="1"/>
          <p:nvPr/>
        </p:nvSpPr>
        <p:spPr>
          <a:xfrm>
            <a:off x="713798" y="528106"/>
            <a:ext cx="507863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buClr>
                <a:schemeClr val="dk1"/>
              </a:buClr>
              <a:buSzPts val="7200"/>
              <a:defRPr sz="2800" b="1">
                <a:ln/>
                <a:solidFill>
                  <a:schemeClr val="tx1"/>
                </a:solidFill>
                <a:latin typeface="+mj-lt"/>
                <a:ea typeface="Times New Roman"/>
                <a:cs typeface="Times New Roman"/>
              </a:defRPr>
            </a:lvl1pPr>
          </a:lstStyle>
          <a:p>
            <a:pPr>
              <a:spcAft>
                <a:spcPts val="3600"/>
              </a:spcAft>
            </a:pPr>
            <a:r>
              <a:rPr lang="en-US" dirty="0"/>
              <a:t>Results &amp; Discussion Cont...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3DE2A2-70CE-8FA9-564D-678DECDA5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182" y="230181"/>
            <a:ext cx="1424754" cy="574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1EA396-3CC1-A2A2-09F9-42783B62E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9936" y="76326"/>
            <a:ext cx="916532" cy="916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03878-DF59-898E-B017-6947159BF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636" y="131327"/>
            <a:ext cx="772062" cy="7720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3F0362-191D-4247-36F1-08163C798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5384" y="1021285"/>
            <a:ext cx="7901227" cy="49748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3FAA55-BBFF-E15A-CC1B-BD588E34971D}"/>
              </a:ext>
            </a:extLst>
          </p:cNvPr>
          <p:cNvSpPr txBox="1"/>
          <p:nvPr/>
        </p:nvSpPr>
        <p:spPr>
          <a:xfrm>
            <a:off x="3741026" y="6043529"/>
            <a:ext cx="4870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Times New Roman"/>
              </a:rPr>
              <a:t>Figure 6. Models Forecasting Performance (100 - MAPE)%</a:t>
            </a:r>
          </a:p>
        </p:txBody>
      </p:sp>
    </p:spTree>
    <p:extLst>
      <p:ext uri="{BB962C8B-B14F-4D97-AF65-F5344CB8AC3E}">
        <p14:creationId xmlns:p14="http://schemas.microsoft.com/office/powerpoint/2010/main" val="3629678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87DD0B30-B9B7-A8DA-39D2-891ABF142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589A51D6-B0EB-E51D-4CA1-ECB2DA04EEF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559378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International Conference on Artificial Intelligence in Multidisciplinary Applications 2026, Colombo, Sri Lanka  | 13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- 14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February 2026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2060"/>
                </a:solidFill>
              </a:rPr>
              <a:t> </a:t>
            </a:r>
            <a:endParaRPr dirty="0"/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8BE7B32E-92AC-D416-C645-6CDCCBC5C467}"/>
              </a:ext>
            </a:extLst>
          </p:cNvPr>
          <p:cNvSpPr txBox="1"/>
          <p:nvPr/>
        </p:nvSpPr>
        <p:spPr>
          <a:xfrm>
            <a:off x="63509" y="-21246"/>
            <a:ext cx="2286693" cy="36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>
                <a:ln/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AIMDA26_053</a:t>
            </a:r>
          </a:p>
        </p:txBody>
      </p:sp>
      <p:sp>
        <p:nvSpPr>
          <p:cNvPr id="4" name="Google Shape;98;p2">
            <a:extLst>
              <a:ext uri="{FF2B5EF4-FFF2-40B4-BE49-F238E27FC236}">
                <a16:creationId xmlns:a16="http://schemas.microsoft.com/office/drawing/2014/main" id="{2016363F-0666-676C-926D-EAC733C47ABE}"/>
              </a:ext>
            </a:extLst>
          </p:cNvPr>
          <p:cNvSpPr txBox="1">
            <a:spLocks/>
          </p:cNvSpPr>
          <p:nvPr/>
        </p:nvSpPr>
        <p:spPr>
          <a:xfrm>
            <a:off x="11514166" y="6333427"/>
            <a:ext cx="5296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</a:rPr>
              <a:t>17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EC3C9-05BE-1B7D-B747-44D9DD0A45B3}"/>
              </a:ext>
            </a:extLst>
          </p:cNvPr>
          <p:cNvSpPr txBox="1"/>
          <p:nvPr/>
        </p:nvSpPr>
        <p:spPr>
          <a:xfrm>
            <a:off x="713798" y="528106"/>
            <a:ext cx="507863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buClr>
                <a:schemeClr val="dk1"/>
              </a:buClr>
              <a:buSzPts val="7200"/>
              <a:defRPr sz="2800" b="1">
                <a:ln/>
                <a:solidFill>
                  <a:schemeClr val="tx1"/>
                </a:solidFill>
                <a:latin typeface="+mj-lt"/>
                <a:ea typeface="Times New Roman"/>
                <a:cs typeface="Times New Roman"/>
              </a:defRPr>
            </a:lvl1pPr>
          </a:lstStyle>
          <a:p>
            <a:pPr>
              <a:spcAft>
                <a:spcPts val="3600"/>
              </a:spcAft>
            </a:pPr>
            <a:r>
              <a:rPr lang="en-US" dirty="0"/>
              <a:t>Results &amp; Discussion Cont...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CC932D-ACF9-FA45-2616-27E8FED0A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293" y="433883"/>
            <a:ext cx="1424754" cy="574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5B2122-8684-B469-C4B7-8DFA6009A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047" y="280028"/>
            <a:ext cx="916532" cy="916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E3B36B-8D82-B055-FBD9-2807BD065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747" y="335029"/>
            <a:ext cx="772062" cy="7720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1F2751-E98C-CFE9-7484-E3059960764F}"/>
              </a:ext>
            </a:extLst>
          </p:cNvPr>
          <p:cNvSpPr txBox="1"/>
          <p:nvPr/>
        </p:nvSpPr>
        <p:spPr>
          <a:xfrm>
            <a:off x="3629619" y="6093048"/>
            <a:ext cx="4932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Times New Roman"/>
              </a:rPr>
              <a:t>Figure 7. Models Evaluation Comparison (MAE and RMSE)</a:t>
            </a:r>
          </a:p>
        </p:txBody>
      </p:sp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7BAE0132-C107-410A-9FF0-B976C38905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94"/>
          <a:stretch>
            <a:fillRect/>
          </a:stretch>
        </p:blipFill>
        <p:spPr bwMode="auto">
          <a:xfrm>
            <a:off x="1477017" y="1150480"/>
            <a:ext cx="9237966" cy="4988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9137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6D35C1FE-0F5C-20ED-4C11-8ACE5C19D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11AE8A9A-7EFC-DB74-5688-8C37F745AEA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559378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International Conference on Artificial Intelligence in Multidisciplinary Applications 2026, Colombo, Sri Lanka  | 13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- 14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February 2026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2060"/>
                </a:solidFill>
              </a:rPr>
              <a:t> </a:t>
            </a:r>
            <a:endParaRPr dirty="0"/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0679745B-52C8-13B9-18A1-8ADA8E641D59}"/>
              </a:ext>
            </a:extLst>
          </p:cNvPr>
          <p:cNvSpPr txBox="1"/>
          <p:nvPr/>
        </p:nvSpPr>
        <p:spPr>
          <a:xfrm>
            <a:off x="63509" y="-21246"/>
            <a:ext cx="2286693" cy="36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>
                <a:ln/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AIMDA26_053</a:t>
            </a:r>
          </a:p>
        </p:txBody>
      </p:sp>
      <p:sp>
        <p:nvSpPr>
          <p:cNvPr id="4" name="Google Shape;98;p2">
            <a:extLst>
              <a:ext uri="{FF2B5EF4-FFF2-40B4-BE49-F238E27FC236}">
                <a16:creationId xmlns:a16="http://schemas.microsoft.com/office/drawing/2014/main" id="{1A3A61FC-EBA2-283A-BF2C-5526F8170BF8}"/>
              </a:ext>
            </a:extLst>
          </p:cNvPr>
          <p:cNvSpPr txBox="1">
            <a:spLocks/>
          </p:cNvSpPr>
          <p:nvPr/>
        </p:nvSpPr>
        <p:spPr>
          <a:xfrm>
            <a:off x="11514166" y="6333427"/>
            <a:ext cx="5296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</a:rPr>
              <a:t>18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858B7-AE49-5506-B41B-B33562042F2A}"/>
              </a:ext>
            </a:extLst>
          </p:cNvPr>
          <p:cNvSpPr txBox="1"/>
          <p:nvPr/>
        </p:nvSpPr>
        <p:spPr>
          <a:xfrm>
            <a:off x="506015" y="757982"/>
            <a:ext cx="4716356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buClr>
                <a:schemeClr val="dk1"/>
              </a:buClr>
              <a:buSzPts val="7200"/>
              <a:defRPr sz="2800" b="1">
                <a:ln/>
                <a:solidFill>
                  <a:schemeClr val="tx1"/>
                </a:solidFill>
                <a:latin typeface="+mj-lt"/>
                <a:ea typeface="Times New Roman"/>
                <a:cs typeface="Times New Roman"/>
              </a:defRPr>
            </a:lvl1pPr>
          </a:lstStyle>
          <a:p>
            <a:pPr>
              <a:spcAft>
                <a:spcPts val="3600"/>
              </a:spcAft>
            </a:pPr>
            <a:r>
              <a:rPr lang="en-US" dirty="0"/>
              <a:t>Conclusion &amp; Future 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9D4A42-4A24-3CB0-D6A0-09AA09969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293" y="433883"/>
            <a:ext cx="1424754" cy="574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000190-A992-D9BD-E9CA-3C8F61BC7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047" y="280028"/>
            <a:ext cx="916532" cy="916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D96DEB-6A8D-EA87-64F2-F199E5CF0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747" y="335029"/>
            <a:ext cx="772062" cy="7720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CBC144-1FEB-4556-78F2-0C65917D9213}"/>
              </a:ext>
            </a:extLst>
          </p:cNvPr>
          <p:cNvSpPr/>
          <p:nvPr/>
        </p:nvSpPr>
        <p:spPr>
          <a:xfrm>
            <a:off x="633292" y="1488059"/>
            <a:ext cx="10921719" cy="4139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/>
              <a:t>Conclusion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Hybrid forecasting models significantly outperform statistical and deep learning approaches for Python application engagement prediction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Prophet–LSTM achieved the best performance (MAPE: 6.35%), showing robustness under sparse and bursty usage patterns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Contextual features (release cycles, calendar effects) play a critical role in improving forecasting accuracy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 proposed Python-based forecasting tool demonstrates real-world applicability for developers and product teams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534171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ftr" idx="11"/>
          </p:nvPr>
        </p:nvSpPr>
        <p:spPr>
          <a:xfrm>
            <a:off x="838200" y="6559378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International Conference on Artificial Intelligence in Multidisciplinary Applications 2026, Colombo, Sri Lanka  | 13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- 14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February 2026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2060"/>
                </a:solidFill>
              </a:rPr>
              <a:t> </a:t>
            </a:r>
            <a:endParaRPr dirty="0"/>
          </a:p>
        </p:txBody>
      </p:sp>
      <p:sp>
        <p:nvSpPr>
          <p:cNvPr id="101" name="Google Shape;101;p2"/>
          <p:cNvSpPr txBox="1"/>
          <p:nvPr/>
        </p:nvSpPr>
        <p:spPr>
          <a:xfrm>
            <a:off x="63509" y="-21246"/>
            <a:ext cx="2286693" cy="36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>
                <a:ln/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AIMDA26_053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6AE127-CCD5-4323-BA34-E02F9E74DCDA}"/>
              </a:ext>
            </a:extLst>
          </p:cNvPr>
          <p:cNvSpPr/>
          <p:nvPr/>
        </p:nvSpPr>
        <p:spPr>
          <a:xfrm>
            <a:off x="1206855" y="1637320"/>
            <a:ext cx="9191709" cy="4416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User engagement is critical for usability, adoption, and planning.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Python applications generate rich usage logs:</a:t>
            </a:r>
          </a:p>
          <a:p>
            <a:pPr marL="914400" indent="-285750" algn="just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2200" dirty="0"/>
              <a:t>DAU, sessions, downloads, feature usage, errors</a:t>
            </a:r>
          </a:p>
          <a:p>
            <a:pPr marL="342900" lvl="1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Existing analytics:</a:t>
            </a:r>
          </a:p>
          <a:p>
            <a:pPr marL="914400" indent="-342900" algn="just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200" dirty="0"/>
              <a:t>Focus on past trends</a:t>
            </a:r>
          </a:p>
          <a:p>
            <a:pPr marL="914400" indent="-342900" algn="just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2200" dirty="0"/>
              <a:t>Dominated by statistical methods</a:t>
            </a:r>
          </a:p>
          <a:p>
            <a:pPr marL="342900" indent="-342900" algn="just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Most research targets social media platforms.</a:t>
            </a:r>
          </a:p>
          <a:p>
            <a:pPr marL="342900" indent="-342900" algn="just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Python software applications are rarely considered.</a:t>
            </a:r>
          </a:p>
        </p:txBody>
      </p:sp>
      <p:sp>
        <p:nvSpPr>
          <p:cNvPr id="4" name="Google Shape;98;p2">
            <a:extLst>
              <a:ext uri="{FF2B5EF4-FFF2-40B4-BE49-F238E27FC236}">
                <a16:creationId xmlns:a16="http://schemas.microsoft.com/office/drawing/2014/main" id="{DDD2B40F-4DF4-3365-1976-2BE508D23EE9}"/>
              </a:ext>
            </a:extLst>
          </p:cNvPr>
          <p:cNvSpPr txBox="1">
            <a:spLocks/>
          </p:cNvSpPr>
          <p:nvPr/>
        </p:nvSpPr>
        <p:spPr>
          <a:xfrm>
            <a:off x="11514166" y="6333427"/>
            <a:ext cx="5296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</a:rPr>
              <a:t>1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BE879-76D0-C277-3A9E-64D3D949931E}"/>
              </a:ext>
            </a:extLst>
          </p:cNvPr>
          <p:cNvSpPr txBox="1"/>
          <p:nvPr/>
        </p:nvSpPr>
        <p:spPr>
          <a:xfrm>
            <a:off x="838200" y="951956"/>
            <a:ext cx="4540025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buClr>
                <a:schemeClr val="dk1"/>
              </a:buClr>
              <a:buSzPts val="7200"/>
              <a:defRPr sz="2800" b="1">
                <a:ln/>
                <a:solidFill>
                  <a:schemeClr val="tx1"/>
                </a:solidFill>
                <a:latin typeface="+mj-lt"/>
                <a:ea typeface="Times New Roman"/>
                <a:cs typeface="Times New Roman"/>
              </a:defRPr>
            </a:lvl1pPr>
          </a:lstStyle>
          <a:p>
            <a:r>
              <a:rPr lang="en-US" dirty="0">
                <a:sym typeface="Times New Roman"/>
              </a:rPr>
              <a:t>Background &amp; Motivation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E5BE1-1374-FE2B-FF27-674D7C745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460" y="758879"/>
            <a:ext cx="1424754" cy="574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111DF1-FACF-3B0E-2737-EABC04511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214" y="605024"/>
            <a:ext cx="916532" cy="916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70BE25-A3CC-7D11-E435-75442CC57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914" y="660025"/>
            <a:ext cx="772062" cy="7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11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5BB2C411-5BA3-C032-8FE9-6681950EB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D61523F8-5619-18E8-90BA-C91E15A043B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559378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International Conference on Artificial Intelligence in Multidisciplinary Applications 2026, Colombo, Sri Lanka  | 13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- 14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February 2026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2060"/>
                </a:solidFill>
              </a:rPr>
              <a:t> </a:t>
            </a:r>
            <a:endParaRPr dirty="0"/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DF93214C-BC60-C4F4-7406-BC49905DE3D5}"/>
              </a:ext>
            </a:extLst>
          </p:cNvPr>
          <p:cNvSpPr txBox="1"/>
          <p:nvPr/>
        </p:nvSpPr>
        <p:spPr>
          <a:xfrm>
            <a:off x="63509" y="-21246"/>
            <a:ext cx="2286693" cy="36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>
                <a:ln/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AIMDA26_053</a:t>
            </a:r>
          </a:p>
        </p:txBody>
      </p:sp>
      <p:sp>
        <p:nvSpPr>
          <p:cNvPr id="4" name="Google Shape;98;p2">
            <a:extLst>
              <a:ext uri="{FF2B5EF4-FFF2-40B4-BE49-F238E27FC236}">
                <a16:creationId xmlns:a16="http://schemas.microsoft.com/office/drawing/2014/main" id="{5312FD1C-79DF-7896-EE8A-D6AFD37CF5C1}"/>
              </a:ext>
            </a:extLst>
          </p:cNvPr>
          <p:cNvSpPr txBox="1">
            <a:spLocks/>
          </p:cNvSpPr>
          <p:nvPr/>
        </p:nvSpPr>
        <p:spPr>
          <a:xfrm>
            <a:off x="11514166" y="6333427"/>
            <a:ext cx="5296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</a:rPr>
              <a:t>19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63B0D-EAFD-9E64-E8F1-DC48E5896940}"/>
              </a:ext>
            </a:extLst>
          </p:cNvPr>
          <p:cNvSpPr txBox="1"/>
          <p:nvPr/>
        </p:nvSpPr>
        <p:spPr>
          <a:xfrm>
            <a:off x="506015" y="867025"/>
            <a:ext cx="4716356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buClr>
                <a:schemeClr val="dk1"/>
              </a:buClr>
              <a:buSzPts val="7200"/>
              <a:defRPr sz="2800" b="1">
                <a:ln/>
                <a:solidFill>
                  <a:schemeClr val="tx1"/>
                </a:solidFill>
                <a:latin typeface="+mj-lt"/>
                <a:ea typeface="Times New Roman"/>
                <a:cs typeface="Times New Roman"/>
              </a:defRPr>
            </a:lvl1pPr>
          </a:lstStyle>
          <a:p>
            <a:pPr>
              <a:spcAft>
                <a:spcPts val="3600"/>
              </a:spcAft>
            </a:pPr>
            <a:r>
              <a:rPr lang="en-US" dirty="0"/>
              <a:t>Conclusion &amp; Future 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9061F-E6D1-FA97-9E6B-679EA1854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293" y="433883"/>
            <a:ext cx="1424754" cy="574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B2104D-1709-7B99-2688-0FFC3D261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047" y="280028"/>
            <a:ext cx="916532" cy="916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A35806-CA17-FAE8-0ED5-197A4122D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747" y="335029"/>
            <a:ext cx="772062" cy="7720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4EA311-002E-5591-812B-CAF309C2F969}"/>
              </a:ext>
            </a:extLst>
          </p:cNvPr>
          <p:cNvSpPr/>
          <p:nvPr/>
        </p:nvSpPr>
        <p:spPr>
          <a:xfrm>
            <a:off x="635139" y="1904966"/>
            <a:ext cx="10921719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b="1" dirty="0"/>
              <a:t>Future Work</a:t>
            </a:r>
          </a:p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Extend the study using industrial-scale Python application logs.</a:t>
            </a:r>
          </a:p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Incorporate additional contextual variables (e.g., marketing events, outages, demographics).</a:t>
            </a:r>
          </a:p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Enable real-time forecasting and automated model retraining.</a:t>
            </a:r>
          </a:p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Explore explainable AI techniques to improve model interpretability.</a:t>
            </a:r>
          </a:p>
        </p:txBody>
      </p:sp>
    </p:spTree>
    <p:extLst>
      <p:ext uri="{BB962C8B-B14F-4D97-AF65-F5344CB8AC3E}">
        <p14:creationId xmlns:p14="http://schemas.microsoft.com/office/powerpoint/2010/main" val="2557268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EB4D7FA6-3D6F-5D85-9F00-C6F0B14BC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78D79042-5DE2-739D-3B26-CFED2B15551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559378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International Conference on Artificial Intelligence in Multidisciplinary Applications 2026, Colombo, Sri Lanka  | 13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- 14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February 2026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2060"/>
                </a:solidFill>
              </a:rPr>
              <a:t> </a:t>
            </a:r>
            <a:endParaRPr dirty="0"/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8099A860-EC16-D434-3BD2-08628C69F228}"/>
              </a:ext>
            </a:extLst>
          </p:cNvPr>
          <p:cNvSpPr txBox="1"/>
          <p:nvPr/>
        </p:nvSpPr>
        <p:spPr>
          <a:xfrm>
            <a:off x="63509" y="-21246"/>
            <a:ext cx="2286693" cy="36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>
                <a:ln/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AIMDA26_053</a:t>
            </a:r>
          </a:p>
        </p:txBody>
      </p:sp>
      <p:sp>
        <p:nvSpPr>
          <p:cNvPr id="4" name="Google Shape;98;p2">
            <a:extLst>
              <a:ext uri="{FF2B5EF4-FFF2-40B4-BE49-F238E27FC236}">
                <a16:creationId xmlns:a16="http://schemas.microsoft.com/office/drawing/2014/main" id="{A599D1FD-EEDA-746E-3B15-A80C9683BBC0}"/>
              </a:ext>
            </a:extLst>
          </p:cNvPr>
          <p:cNvSpPr txBox="1">
            <a:spLocks/>
          </p:cNvSpPr>
          <p:nvPr/>
        </p:nvSpPr>
        <p:spPr>
          <a:xfrm>
            <a:off x="11514166" y="6333427"/>
            <a:ext cx="5296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</a:rPr>
              <a:t>19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31FEAF-0688-85BE-7916-B124A3F1C7A6}"/>
              </a:ext>
            </a:extLst>
          </p:cNvPr>
          <p:cNvSpPr txBox="1"/>
          <p:nvPr/>
        </p:nvSpPr>
        <p:spPr>
          <a:xfrm>
            <a:off x="619288" y="691300"/>
            <a:ext cx="2125903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buClr>
                <a:schemeClr val="dk1"/>
              </a:buClr>
              <a:buSzPts val="7200"/>
              <a:defRPr sz="2800" b="1">
                <a:ln/>
                <a:solidFill>
                  <a:schemeClr val="tx1"/>
                </a:solidFill>
                <a:latin typeface="+mj-lt"/>
                <a:ea typeface="Times New Roman"/>
                <a:cs typeface="Times New Roman"/>
              </a:defRPr>
            </a:lvl1pPr>
          </a:lstStyle>
          <a:p>
            <a:pPr>
              <a:spcAft>
                <a:spcPts val="3600"/>
              </a:spcAft>
            </a:pPr>
            <a:r>
              <a:rPr lang="en-US" dirty="0"/>
              <a:t>References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838212-220B-9147-709E-1E8345B7E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293" y="433883"/>
            <a:ext cx="1424754" cy="574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101590-AFC7-5940-95D8-C61BD7A53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047" y="280028"/>
            <a:ext cx="916532" cy="916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C84F62-3DB4-4527-1026-67B45998F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747" y="335029"/>
            <a:ext cx="772062" cy="7720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68F3BD-859C-6191-CCC4-AEC6EE95FC78}"/>
              </a:ext>
            </a:extLst>
          </p:cNvPr>
          <p:cNvSpPr/>
          <p:nvPr/>
        </p:nvSpPr>
        <p:spPr>
          <a:xfrm>
            <a:off x="331421" y="1360067"/>
            <a:ext cx="11529158" cy="4847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1800" dirty="0"/>
              <a:t>Y. H. Kong, K. Y. Lim, and W. Y. Chin, “Time series forecasting using a hybrid Prophet and long short-term memory model,” in Soft Computing in Data Science, Singapore: Springer, 2021, pp. 183–196.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1800" dirty="0"/>
              <a:t>Y. Liu, X. Shi, L. Pierce, and X. Ren, “Characterizing and forecasting user engagement with in-app action graph: A case study of Snapchat,” in Proc. 25th ACM SIGKDD Int. Conf. Knowledge Discovery &amp; Data Mining, Anchorage, AK, USA, 2019, pp. 2023–2031.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1800" dirty="0"/>
              <a:t>R. J. Hyndman and G. Athanasopoulos, Forecasting: Principles and Practice, 2nd ed. Melbourne, Australia: OTexts, 2018.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1800" dirty="0"/>
              <a:t>G. P. Zhang, “Time series forecasting using a hybrid ARIMA and neural network model,” Neurocomputing, vol. 50, pp. 159–175, 2003.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1800" dirty="0"/>
              <a:t>X. Liu and W. Wang, “Deep time series forecasting models: A comprehensive survey,” Mathematics, vol. 12, no. 4, 2024.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1800" dirty="0"/>
              <a:t>H. Gnanasekaran, D. P., and U. Köse, “Time-series forecasting of web traffic using Prophet machine learning model,” J. Artificial Intelligence &amp; Systems, vol. 1, pp. 161–177, 2023.</a:t>
            </a:r>
          </a:p>
        </p:txBody>
      </p:sp>
    </p:spTree>
    <p:extLst>
      <p:ext uri="{BB962C8B-B14F-4D97-AF65-F5344CB8AC3E}">
        <p14:creationId xmlns:p14="http://schemas.microsoft.com/office/powerpoint/2010/main" val="1503963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2DAA4-AE60-4190-7BD0-56BFC6858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A8E83A-0074-998A-5FA8-30056D847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Google Shape;89;p1">
            <a:extLst>
              <a:ext uri="{FF2B5EF4-FFF2-40B4-BE49-F238E27FC236}">
                <a16:creationId xmlns:a16="http://schemas.microsoft.com/office/drawing/2014/main" id="{8768DE5A-837D-4A39-3FE3-D94123D31E08}"/>
              </a:ext>
            </a:extLst>
          </p:cNvPr>
          <p:cNvSpPr txBox="1"/>
          <p:nvPr/>
        </p:nvSpPr>
        <p:spPr>
          <a:xfrm>
            <a:off x="620971" y="716571"/>
            <a:ext cx="808178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International Conference on Artificial Intelligence in Multidisciplinary Applications</a:t>
            </a:r>
            <a:endParaRPr lang="en-US" sz="1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gapHQ, Colombo, Sri Lanka</a:t>
            </a:r>
            <a:endParaRPr lang="en-US" i="0" u="none" strike="noStrike" dirty="0">
              <a:solidFill>
                <a:schemeClr val="bg1"/>
              </a:solidFill>
              <a:ea typeface="Calibr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-US" sz="1800" b="1" baseline="30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1800" b="1" i="0" u="none" strike="noStrik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- 14</a:t>
            </a:r>
            <a:r>
              <a:rPr lang="en-US" sz="1800" b="1" baseline="30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1800" b="1" i="0" u="none" strike="noStrik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February 2026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Google Shape;101;p2">
            <a:extLst>
              <a:ext uri="{FF2B5EF4-FFF2-40B4-BE49-F238E27FC236}">
                <a16:creationId xmlns:a16="http://schemas.microsoft.com/office/drawing/2014/main" id="{82F808EF-0B10-66EE-A8F3-228E192A383E}"/>
              </a:ext>
            </a:extLst>
          </p:cNvPr>
          <p:cNvSpPr txBox="1"/>
          <p:nvPr/>
        </p:nvSpPr>
        <p:spPr>
          <a:xfrm>
            <a:off x="63509" y="-21246"/>
            <a:ext cx="2286693" cy="36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>
                <a:ln/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AIMDA26_053</a:t>
            </a:r>
          </a:p>
        </p:txBody>
      </p:sp>
    </p:spTree>
    <p:extLst>
      <p:ext uri="{BB962C8B-B14F-4D97-AF65-F5344CB8AC3E}">
        <p14:creationId xmlns:p14="http://schemas.microsoft.com/office/powerpoint/2010/main" val="2437110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3E70D1A8-AA44-581F-EC82-9B2CECF3D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FD4DEC74-FB8C-811B-F3D9-F0B3F0109FA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559378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International Conference on Artificial Intelligence in Multidisciplinary Applications 2026, Colombo, Sri Lanka  | 13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- 14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February 2026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2060"/>
                </a:solidFill>
              </a:rPr>
              <a:t> </a:t>
            </a:r>
            <a:endParaRPr dirty="0"/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B732C602-76E0-6505-E301-B9CB1D80EF17}"/>
              </a:ext>
            </a:extLst>
          </p:cNvPr>
          <p:cNvSpPr txBox="1"/>
          <p:nvPr/>
        </p:nvSpPr>
        <p:spPr>
          <a:xfrm>
            <a:off x="63509" y="-21246"/>
            <a:ext cx="2286693" cy="36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>
                <a:ln/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AIMDA26_053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7FA783-17BF-503C-4EA6-12E1FCF4F432}"/>
              </a:ext>
            </a:extLst>
          </p:cNvPr>
          <p:cNvSpPr/>
          <p:nvPr/>
        </p:nvSpPr>
        <p:spPr>
          <a:xfrm>
            <a:off x="838200" y="1675411"/>
            <a:ext cx="1051560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Existing studies focus on social media platforms, not Python-based applications.</a:t>
            </a:r>
          </a:p>
          <a:p>
            <a:pPr marL="285750" indent="-28575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Current models fail with irregular, sparse, and bursty usage logs.</a:t>
            </a:r>
          </a:p>
          <a:p>
            <a:pPr marL="285750" indent="-28575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Statistical models miss nonlinear patterns; deep learning needs large data &amp; resources.</a:t>
            </a:r>
          </a:p>
          <a:p>
            <a:pPr marL="285750" indent="-28575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Lack of hybrid, domain-specific forecasting frameworks for Python software.</a:t>
            </a:r>
          </a:p>
          <a:p>
            <a:pPr marL="285750" indent="-285750" algn="just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Need for an accurate and interpretable engagement forecasting model for Python applications.</a:t>
            </a:r>
          </a:p>
        </p:txBody>
      </p:sp>
      <p:sp>
        <p:nvSpPr>
          <p:cNvPr id="4" name="Google Shape;98;p2">
            <a:extLst>
              <a:ext uri="{FF2B5EF4-FFF2-40B4-BE49-F238E27FC236}">
                <a16:creationId xmlns:a16="http://schemas.microsoft.com/office/drawing/2014/main" id="{96D7A9AB-3662-573A-5799-D671BBCDE66D}"/>
              </a:ext>
            </a:extLst>
          </p:cNvPr>
          <p:cNvSpPr txBox="1">
            <a:spLocks/>
          </p:cNvSpPr>
          <p:nvPr/>
        </p:nvSpPr>
        <p:spPr>
          <a:xfrm>
            <a:off x="11514166" y="6333427"/>
            <a:ext cx="5296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</a:rPr>
              <a:t>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419FD-786F-8E0F-4791-861CFECD8929}"/>
              </a:ext>
            </a:extLst>
          </p:cNvPr>
          <p:cNvSpPr txBox="1"/>
          <p:nvPr/>
        </p:nvSpPr>
        <p:spPr>
          <a:xfrm>
            <a:off x="623837" y="1063290"/>
            <a:ext cx="449834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buClr>
                <a:schemeClr val="dk1"/>
              </a:buClr>
              <a:buSzPts val="7200"/>
              <a:defRPr sz="2800" b="1">
                <a:ln/>
                <a:solidFill>
                  <a:schemeClr val="tx1"/>
                </a:solidFill>
                <a:latin typeface="+mj-lt"/>
                <a:ea typeface="Times New Roman"/>
                <a:cs typeface="Times New Roman"/>
              </a:defRPr>
            </a:lvl1pPr>
          </a:lstStyle>
          <a:p>
            <a:r>
              <a:rPr lang="en-US" dirty="0">
                <a:sym typeface="Times New Roman"/>
              </a:rPr>
              <a:t>Research Gap &amp;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0813BA-B4A7-0388-EAEF-6AECB9534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460" y="758879"/>
            <a:ext cx="1424754" cy="574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323898-EF8E-2C5F-4E25-724E91657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214" y="605024"/>
            <a:ext cx="916532" cy="916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BC38AE-5195-1B1B-4239-EA1EF0B71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914" y="660025"/>
            <a:ext cx="772062" cy="7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8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60DF49EB-DB3C-D37B-D450-2A5E052A7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E74C73B9-A8F8-29B9-2E39-34D5BA6EAE1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559378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International Conference on Artificial Intelligence in Multidisciplinary Applications 2026, Colombo, Sri Lanka  | 13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- 14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February 2026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2060"/>
                </a:solidFill>
              </a:rPr>
              <a:t> </a:t>
            </a:r>
            <a:endParaRPr dirty="0"/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E338A819-3559-F2E8-3006-2531498D8300}"/>
              </a:ext>
            </a:extLst>
          </p:cNvPr>
          <p:cNvSpPr txBox="1"/>
          <p:nvPr/>
        </p:nvSpPr>
        <p:spPr>
          <a:xfrm>
            <a:off x="63509" y="-21246"/>
            <a:ext cx="2286693" cy="36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>
                <a:ln/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AIMDA26_053</a:t>
            </a:r>
          </a:p>
        </p:txBody>
      </p:sp>
      <p:sp>
        <p:nvSpPr>
          <p:cNvPr id="4" name="Google Shape;98;p2">
            <a:extLst>
              <a:ext uri="{FF2B5EF4-FFF2-40B4-BE49-F238E27FC236}">
                <a16:creationId xmlns:a16="http://schemas.microsoft.com/office/drawing/2014/main" id="{D2FA3479-5134-A251-57AB-37534DB9C718}"/>
              </a:ext>
            </a:extLst>
          </p:cNvPr>
          <p:cNvSpPr txBox="1">
            <a:spLocks/>
          </p:cNvSpPr>
          <p:nvPr/>
        </p:nvSpPr>
        <p:spPr>
          <a:xfrm>
            <a:off x="11514166" y="6333427"/>
            <a:ext cx="5296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</a:rPr>
              <a:t>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404AB-9AB0-95CB-DB52-562824D6673C}"/>
              </a:ext>
            </a:extLst>
          </p:cNvPr>
          <p:cNvSpPr txBox="1"/>
          <p:nvPr/>
        </p:nvSpPr>
        <p:spPr>
          <a:xfrm>
            <a:off x="623837" y="483188"/>
            <a:ext cx="5875326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buClr>
                <a:schemeClr val="dk1"/>
              </a:buClr>
              <a:buSzPts val="7200"/>
              <a:defRPr sz="2800" b="1">
                <a:ln/>
                <a:solidFill>
                  <a:schemeClr val="tx1"/>
                </a:solidFill>
                <a:latin typeface="+mj-lt"/>
                <a:ea typeface="Times New Roman"/>
                <a:cs typeface="Times New Roman"/>
              </a:defRPr>
            </a:lvl1pPr>
          </a:lstStyle>
          <a:p>
            <a:r>
              <a:rPr lang="en-US" dirty="0">
                <a:sym typeface="Times New Roman"/>
              </a:rPr>
              <a:t>Research Gap &amp; Problem Cont.…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6DD27A-013D-1010-6DAC-C44C4E5C2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460" y="326258"/>
            <a:ext cx="1424754" cy="574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50D285-4CC5-DE31-C6FA-2B94643AB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214" y="172403"/>
            <a:ext cx="916532" cy="916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E5C552-CF82-6929-C184-5BFF9CC34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914" y="227404"/>
            <a:ext cx="772062" cy="772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8C83A7-2600-42EB-2365-026B4870E0E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88" t="19886" r="5162" b="9424"/>
          <a:stretch>
            <a:fillRect/>
          </a:stretch>
        </p:blipFill>
        <p:spPr>
          <a:xfrm>
            <a:off x="2234103" y="1244015"/>
            <a:ext cx="7723793" cy="47133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8D127E-A417-0C32-7286-E76736084DE1}"/>
              </a:ext>
            </a:extLst>
          </p:cNvPr>
          <p:cNvSpPr txBox="1"/>
          <p:nvPr/>
        </p:nvSpPr>
        <p:spPr>
          <a:xfrm>
            <a:off x="4237958" y="6019050"/>
            <a:ext cx="3716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Times New Roman"/>
              </a:rPr>
              <a:t>Figure 1: Research Gap &amp; Problem (Gemini)</a:t>
            </a:r>
          </a:p>
        </p:txBody>
      </p:sp>
    </p:spTree>
    <p:extLst>
      <p:ext uri="{BB962C8B-B14F-4D97-AF65-F5344CB8AC3E}">
        <p14:creationId xmlns:p14="http://schemas.microsoft.com/office/powerpoint/2010/main" val="2024943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26A658DF-4E99-0295-BAE3-D15298508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EC1A316E-D700-276E-9D88-56DE7F91C2A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559378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International Conference on Artificial Intelligence in Multidisciplinary Applications 2026, Colombo, Sri Lanka  | 13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- 14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February 2026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2060"/>
                </a:solidFill>
              </a:rPr>
              <a:t> </a:t>
            </a:r>
            <a:endParaRPr dirty="0"/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2EB0650E-54E1-8BDA-0711-E08A38B98F8E}"/>
              </a:ext>
            </a:extLst>
          </p:cNvPr>
          <p:cNvSpPr txBox="1"/>
          <p:nvPr/>
        </p:nvSpPr>
        <p:spPr>
          <a:xfrm>
            <a:off x="63509" y="-21246"/>
            <a:ext cx="2286693" cy="36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>
                <a:ln/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AIMDA26_053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FD3A93-96AD-EB30-5A48-607F12A2E01A}"/>
              </a:ext>
            </a:extLst>
          </p:cNvPr>
          <p:cNvSpPr/>
          <p:nvPr/>
        </p:nvSpPr>
        <p:spPr>
          <a:xfrm>
            <a:off x="838200" y="1475739"/>
            <a:ext cx="10675966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Evaluate statistical forecasting models (ARIMA, SARIMA, Prophet) on Python usage logs.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Analyze deep learning models (LSTM, GRU) for nonlinear and irregular engagement patterns.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Develop and assess hybrid models (Prophet–LSTM, SARIMAX–GRU) for improved accuracy.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Incorporate contextual factors (version releases, feature updates, calendar effects).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Build a Python-based forecasting tool for practical user engagement prediction.</a:t>
            </a:r>
          </a:p>
        </p:txBody>
      </p:sp>
      <p:sp>
        <p:nvSpPr>
          <p:cNvPr id="4" name="Google Shape;98;p2">
            <a:extLst>
              <a:ext uri="{FF2B5EF4-FFF2-40B4-BE49-F238E27FC236}">
                <a16:creationId xmlns:a16="http://schemas.microsoft.com/office/drawing/2014/main" id="{31C024FA-5CAF-0E71-5F0E-85E792E2662B}"/>
              </a:ext>
            </a:extLst>
          </p:cNvPr>
          <p:cNvSpPr txBox="1">
            <a:spLocks/>
          </p:cNvSpPr>
          <p:nvPr/>
        </p:nvSpPr>
        <p:spPr>
          <a:xfrm>
            <a:off x="11514166" y="6333427"/>
            <a:ext cx="5296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</a:rPr>
              <a:t>4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C21EB-0CDC-3CC2-031B-25E7F7C19D34}"/>
              </a:ext>
            </a:extLst>
          </p:cNvPr>
          <p:cNvSpPr txBox="1"/>
          <p:nvPr/>
        </p:nvSpPr>
        <p:spPr>
          <a:xfrm>
            <a:off x="633669" y="758879"/>
            <a:ext cx="3724096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buClr>
                <a:schemeClr val="dk1"/>
              </a:buClr>
              <a:buSzPts val="7200"/>
              <a:defRPr sz="2800" b="1">
                <a:ln/>
                <a:solidFill>
                  <a:schemeClr val="tx1"/>
                </a:solidFill>
                <a:latin typeface="+mj-lt"/>
                <a:ea typeface="Times New Roman"/>
                <a:cs typeface="Times New Roman"/>
              </a:defRPr>
            </a:lvl1pPr>
          </a:lstStyle>
          <a:p>
            <a:r>
              <a:rPr lang="en-US" dirty="0">
                <a:sym typeface="Times New Roman"/>
              </a:rPr>
              <a:t>Research Objectives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0DAB99-908E-9CF1-60E3-3743AE710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460" y="758879"/>
            <a:ext cx="1424754" cy="574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75F302-FED5-8CF0-5A5A-1042677A9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214" y="605024"/>
            <a:ext cx="916532" cy="916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95181C-FFB9-6D72-7950-4A775DA49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914" y="660025"/>
            <a:ext cx="772062" cy="7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48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2D5F2009-A676-5B7A-ABE0-EAEBA925F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1AD7D5F9-F4D1-CC79-CA27-E1EF7D89AD0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559378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International Conference on Artificial Intelligence in Multidisciplinary Applications 2026, Colombo, Sri Lanka  | 13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- 14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February 2026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2060"/>
                </a:solidFill>
              </a:rPr>
              <a:t> </a:t>
            </a:r>
            <a:endParaRPr dirty="0"/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B1B26771-B312-5694-B425-538D3928EF5B}"/>
              </a:ext>
            </a:extLst>
          </p:cNvPr>
          <p:cNvSpPr txBox="1"/>
          <p:nvPr/>
        </p:nvSpPr>
        <p:spPr>
          <a:xfrm>
            <a:off x="63509" y="-21246"/>
            <a:ext cx="2286693" cy="36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>
                <a:ln/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AIMDA26_053</a:t>
            </a:r>
          </a:p>
        </p:txBody>
      </p:sp>
      <p:sp>
        <p:nvSpPr>
          <p:cNvPr id="4" name="Google Shape;98;p2">
            <a:extLst>
              <a:ext uri="{FF2B5EF4-FFF2-40B4-BE49-F238E27FC236}">
                <a16:creationId xmlns:a16="http://schemas.microsoft.com/office/drawing/2014/main" id="{18B58CFD-8A66-A46A-7D7F-162DD29AE96A}"/>
              </a:ext>
            </a:extLst>
          </p:cNvPr>
          <p:cNvSpPr txBox="1">
            <a:spLocks/>
          </p:cNvSpPr>
          <p:nvPr/>
        </p:nvSpPr>
        <p:spPr>
          <a:xfrm>
            <a:off x="11514166" y="6333427"/>
            <a:ext cx="5296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</a:rPr>
              <a:t>5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BA52E-4E6E-8D21-733A-17FC3C88E449}"/>
              </a:ext>
            </a:extLst>
          </p:cNvPr>
          <p:cNvSpPr txBox="1"/>
          <p:nvPr/>
        </p:nvSpPr>
        <p:spPr>
          <a:xfrm>
            <a:off x="481332" y="711259"/>
            <a:ext cx="771717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buClr>
                <a:schemeClr val="dk1"/>
              </a:buClr>
              <a:buSzPts val="7200"/>
              <a:defRPr sz="2800" b="1">
                <a:ln/>
                <a:solidFill>
                  <a:schemeClr val="tx1"/>
                </a:solidFill>
                <a:latin typeface="+mj-lt"/>
                <a:ea typeface="Times New Roman"/>
                <a:cs typeface="Times New Roman"/>
              </a:defRPr>
            </a:lvl1pPr>
          </a:lstStyle>
          <a:p>
            <a:r>
              <a:rPr lang="en-US" dirty="0">
                <a:sym typeface="Times New Roman"/>
              </a:rPr>
              <a:t>Research Question and Objectives mapping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FD0B88-3213-27AB-BCFF-E4158C330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460" y="758879"/>
            <a:ext cx="1424754" cy="574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C40D7-1F9A-9041-E79B-1159E90D3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214" y="605024"/>
            <a:ext cx="916532" cy="916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0664D3-8280-35EA-2F24-37A2A8D2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914" y="660025"/>
            <a:ext cx="772062" cy="772062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E81861F-1E6B-BCD9-612F-5C6911C9B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077830"/>
              </p:ext>
            </p:extLst>
          </p:nvPr>
        </p:nvGraphicFramePr>
        <p:xfrm>
          <a:off x="609600" y="1805804"/>
          <a:ext cx="10972800" cy="42062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456903">
                  <a:extLst>
                    <a:ext uri="{9D8B030D-6E8A-4147-A177-3AD203B41FA5}">
                      <a16:colId xmlns:a16="http://schemas.microsoft.com/office/drawing/2014/main" val="2931636898"/>
                    </a:ext>
                  </a:extLst>
                </a:gridCol>
                <a:gridCol w="5515897">
                  <a:extLst>
                    <a:ext uri="{9D8B030D-6E8A-4147-A177-3AD203B41FA5}">
                      <a16:colId xmlns:a16="http://schemas.microsoft.com/office/drawing/2014/main" val="30024528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/>
                        <a:t>Research Question (RQ)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/>
                        <a:t>Corresponding Research Objective (RO)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584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-914400" algn="l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/>
                        <a:t>RQ1:</a:t>
                      </a:r>
                      <a:r>
                        <a:rPr lang="en-US" sz="2000" dirty="0"/>
                        <a:t> How accurately do statistical models forecast engagement in Python applications?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-914400" algn="l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/>
                        <a:t>RO1:</a:t>
                      </a:r>
                      <a:r>
                        <a:rPr lang="en-US" sz="2000" dirty="0"/>
                        <a:t> Evaluate statistical models (ARIMA, SARIMA, Prophet) on Python usage logs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6134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-914400" algn="l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/>
                        <a:t>RQ2:</a:t>
                      </a:r>
                      <a:r>
                        <a:rPr lang="en-US" sz="2000" dirty="0"/>
                        <a:t> Do deep learning models outperform traditional models under sparse and bursty conditions?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-914400" algn="l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/>
                        <a:t>RO2:</a:t>
                      </a:r>
                      <a:r>
                        <a:rPr lang="en-US" sz="2000" dirty="0"/>
                        <a:t> Analyze deep learning models (LSTM, GRU) for nonlinear engagement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471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-914400" algn="l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RQ3:</a:t>
                      </a:r>
                      <a:r>
                        <a:rPr lang="en-US" sz="2000"/>
                        <a:t> Can hybrid models better capture both seasonal and nonlinear trends?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-914400" algn="l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/>
                        <a:t>RO3:</a:t>
                      </a:r>
                      <a:r>
                        <a:rPr lang="en-US" sz="2000" dirty="0"/>
                        <a:t> Develop and evaluate hybrid models (Prophet–LSTM, SARIMAX–GRU)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942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-914400" algn="l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RQ4:</a:t>
                      </a:r>
                      <a:r>
                        <a:rPr lang="en-US" sz="2000"/>
                        <a:t> How do contextual factors affect engagement forecasting accuracy?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-914400" algn="l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/>
                        <a:t>RO4:</a:t>
                      </a:r>
                      <a:r>
                        <a:rPr lang="en-US" sz="2000" dirty="0"/>
                        <a:t> Integrate contextual features (releases, updates, calendar effects)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6224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-914400" algn="l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/>
                        <a:t>RQ5:</a:t>
                      </a:r>
                      <a:r>
                        <a:rPr lang="en-US" sz="2000" dirty="0"/>
                        <a:t> Can forecasting models be deployed as a practical tool for developers?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-914400" algn="l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/>
                        <a:t>RO5:</a:t>
                      </a:r>
                      <a:r>
                        <a:rPr lang="en-US" sz="2000" dirty="0"/>
                        <a:t> Build a Python-based engagement forecasting tool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4563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8AEE1A1-3425-41F3-F816-82E9EBEB5255}"/>
              </a:ext>
            </a:extLst>
          </p:cNvPr>
          <p:cNvSpPr txBox="1"/>
          <p:nvPr/>
        </p:nvSpPr>
        <p:spPr>
          <a:xfrm>
            <a:off x="3879688" y="1378249"/>
            <a:ext cx="4432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Times New Roman"/>
              </a:rPr>
              <a:t>Table 1 : Research Question and Objectives mapping</a:t>
            </a:r>
          </a:p>
        </p:txBody>
      </p:sp>
    </p:spTree>
    <p:extLst>
      <p:ext uri="{BB962C8B-B14F-4D97-AF65-F5344CB8AC3E}">
        <p14:creationId xmlns:p14="http://schemas.microsoft.com/office/powerpoint/2010/main" val="2237954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3F51B01D-D8A8-66CB-D2A9-3EB281489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E019D960-FAD2-1C5B-66DE-20A700E06E3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559378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International Conference on Artificial Intelligence in Multidisciplinary Applications 2026, Colombo, Sri Lanka  | 13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- 14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February 2026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2060"/>
                </a:solidFill>
              </a:rPr>
              <a:t> </a:t>
            </a:r>
            <a:endParaRPr dirty="0"/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9FB88D36-3608-CF13-967E-E28EACE6B4E3}"/>
              </a:ext>
            </a:extLst>
          </p:cNvPr>
          <p:cNvSpPr txBox="1"/>
          <p:nvPr/>
        </p:nvSpPr>
        <p:spPr>
          <a:xfrm>
            <a:off x="63509" y="-21246"/>
            <a:ext cx="2286693" cy="36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>
                <a:ln/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AIMDA26_053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3BC9B7-999F-651A-11CC-4FD400F8ABBD}"/>
              </a:ext>
            </a:extLst>
          </p:cNvPr>
          <p:cNvSpPr/>
          <p:nvPr/>
        </p:nvSpPr>
        <p:spPr>
          <a:xfrm>
            <a:off x="838200" y="1066941"/>
            <a:ext cx="10921719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/>
              <a:t>Dataset</a:t>
            </a:r>
          </a:p>
          <a:p>
            <a:pPr marL="64008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Source</a:t>
            </a:r>
            <a:r>
              <a:rPr lang="en-US" sz="2200" dirty="0"/>
              <a:t>: Python application usage logs (Kaggle repositories)</a:t>
            </a:r>
          </a:p>
          <a:p>
            <a:pPr marL="64008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Records</a:t>
            </a:r>
            <a:r>
              <a:rPr lang="en-US" sz="2200" dirty="0"/>
              <a:t>: 18,479 daily observations</a:t>
            </a:r>
          </a:p>
          <a:p>
            <a:pPr marL="64008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Time span</a:t>
            </a:r>
            <a:r>
              <a:rPr lang="en-US" sz="2200" dirty="0"/>
              <a:t>: May 2015 – September 2024</a:t>
            </a:r>
          </a:p>
          <a:p>
            <a:pPr marL="64008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Granularity</a:t>
            </a:r>
            <a:r>
              <a:rPr lang="en-US" sz="2200" dirty="0"/>
              <a:t>: Daily time-series (per application per date)</a:t>
            </a:r>
          </a:p>
          <a:p>
            <a:pPr marL="64008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Target Variable</a:t>
            </a:r>
            <a:r>
              <a:rPr lang="en-US" sz="2200" dirty="0"/>
              <a:t>: Daily Active Users (DAU)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400" b="1" dirty="0"/>
              <a:t>Features</a:t>
            </a:r>
          </a:p>
          <a:p>
            <a:pPr marL="64008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Engagement</a:t>
            </a:r>
            <a:r>
              <a:rPr lang="en-US" sz="2200" dirty="0"/>
              <a:t>: Session Count, Average Session Duration</a:t>
            </a:r>
          </a:p>
          <a:p>
            <a:pPr marL="64008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Interaction</a:t>
            </a:r>
            <a:r>
              <a:rPr lang="en-US" sz="2200" dirty="0"/>
              <a:t>: Likes, Shares, Comments, Downloads</a:t>
            </a:r>
          </a:p>
          <a:p>
            <a:pPr marL="64008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System</a:t>
            </a:r>
            <a:r>
              <a:rPr lang="en-US" sz="2200" dirty="0"/>
              <a:t>: Error Count</a:t>
            </a:r>
          </a:p>
          <a:p>
            <a:pPr marL="64008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Temporal</a:t>
            </a:r>
            <a:r>
              <a:rPr lang="en-US" sz="2200" dirty="0"/>
              <a:t>: Day of Week, Month, Weekend Flag</a:t>
            </a:r>
          </a:p>
          <a:p>
            <a:pPr marL="64008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Contextual</a:t>
            </a:r>
            <a:r>
              <a:rPr lang="en-US" sz="2200" dirty="0"/>
              <a:t>: Release / Version Update Flag</a:t>
            </a:r>
          </a:p>
        </p:txBody>
      </p:sp>
      <p:sp>
        <p:nvSpPr>
          <p:cNvPr id="4" name="Google Shape;98;p2">
            <a:extLst>
              <a:ext uri="{FF2B5EF4-FFF2-40B4-BE49-F238E27FC236}">
                <a16:creationId xmlns:a16="http://schemas.microsoft.com/office/drawing/2014/main" id="{9AA9178B-CE0C-A7B7-B94E-A339B5D0EA2A}"/>
              </a:ext>
            </a:extLst>
          </p:cNvPr>
          <p:cNvSpPr txBox="1">
            <a:spLocks/>
          </p:cNvSpPr>
          <p:nvPr/>
        </p:nvSpPr>
        <p:spPr>
          <a:xfrm>
            <a:off x="11514166" y="6333427"/>
            <a:ext cx="5296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</a:rPr>
              <a:t>6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4D8832-A978-0B82-2CAD-EE784DB7D631}"/>
              </a:ext>
            </a:extLst>
          </p:cNvPr>
          <p:cNvSpPr txBox="1"/>
          <p:nvPr/>
        </p:nvSpPr>
        <p:spPr>
          <a:xfrm>
            <a:off x="432081" y="527645"/>
            <a:ext cx="344517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buClr>
                <a:schemeClr val="dk1"/>
              </a:buClr>
              <a:buSzPts val="7200"/>
              <a:defRPr sz="2800" b="1">
                <a:ln/>
                <a:solidFill>
                  <a:schemeClr val="tx1"/>
                </a:solidFill>
                <a:latin typeface="+mj-lt"/>
                <a:ea typeface="Times New Roman"/>
                <a:cs typeface="Times New Roman"/>
              </a:defRPr>
            </a:lvl1pPr>
          </a:lstStyle>
          <a:p>
            <a:r>
              <a:rPr lang="en-US" dirty="0"/>
              <a:t>Dataset &amp; Features</a:t>
            </a:r>
            <a:endParaRPr lang="en-US" dirty="0">
              <a:sym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14DC9E-301C-E1CE-DD07-8154D3DEA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460" y="758879"/>
            <a:ext cx="1424754" cy="574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606C19-41E5-E7F1-5D34-0BBF6A1B3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214" y="605024"/>
            <a:ext cx="916532" cy="916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72CF3B-92CF-37C5-66AC-B92A13D3F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914" y="660025"/>
            <a:ext cx="772062" cy="7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80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86729649-23F3-93F0-56A6-4B369FB1E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3329D652-1B8A-0E1D-D6DC-63151A355C5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559378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International Conference on Artificial Intelligence in Multidisciplinary Applications 2026, Colombo, Sri Lanka  | 13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- 14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February 2026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2060"/>
                </a:solidFill>
              </a:rPr>
              <a:t> </a:t>
            </a:r>
            <a:endParaRPr dirty="0"/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15BEC2AB-1197-CAAD-7C60-C3EBB7838A81}"/>
              </a:ext>
            </a:extLst>
          </p:cNvPr>
          <p:cNvSpPr txBox="1"/>
          <p:nvPr/>
        </p:nvSpPr>
        <p:spPr>
          <a:xfrm>
            <a:off x="63509" y="-21246"/>
            <a:ext cx="2286693" cy="36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>
                <a:ln/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AIMDA26_053</a:t>
            </a:r>
          </a:p>
        </p:txBody>
      </p:sp>
      <p:sp>
        <p:nvSpPr>
          <p:cNvPr id="4" name="Google Shape;98;p2">
            <a:extLst>
              <a:ext uri="{FF2B5EF4-FFF2-40B4-BE49-F238E27FC236}">
                <a16:creationId xmlns:a16="http://schemas.microsoft.com/office/drawing/2014/main" id="{1AD5192E-CD1D-F0B2-989C-12F922FCB93D}"/>
              </a:ext>
            </a:extLst>
          </p:cNvPr>
          <p:cNvSpPr txBox="1">
            <a:spLocks/>
          </p:cNvSpPr>
          <p:nvPr/>
        </p:nvSpPr>
        <p:spPr>
          <a:xfrm>
            <a:off x="11514166" y="6333427"/>
            <a:ext cx="5296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</a:rPr>
              <a:t>7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1712D-51DC-FAFE-0777-3D0D10268D8A}"/>
              </a:ext>
            </a:extLst>
          </p:cNvPr>
          <p:cNvSpPr txBox="1"/>
          <p:nvPr/>
        </p:nvSpPr>
        <p:spPr>
          <a:xfrm>
            <a:off x="838200" y="622219"/>
            <a:ext cx="4120039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buClr>
                <a:schemeClr val="dk1"/>
              </a:buClr>
              <a:buSzPts val="7200"/>
              <a:defRPr sz="2800" b="1">
                <a:ln/>
                <a:solidFill>
                  <a:schemeClr val="tx1"/>
                </a:solidFill>
                <a:latin typeface="+mj-lt"/>
                <a:ea typeface="Times New Roman"/>
                <a:cs typeface="Times New Roman"/>
              </a:defRPr>
            </a:lvl1pPr>
          </a:lstStyle>
          <a:p>
            <a:r>
              <a:rPr lang="en-US" dirty="0"/>
              <a:t>Methodology Overview</a:t>
            </a:r>
            <a:endParaRPr lang="en-US" dirty="0">
              <a:sym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1AFBF-87E1-D189-72E5-CB07ABC41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5785" y="307292"/>
            <a:ext cx="1424754" cy="574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583EB-7ACA-31F2-3420-8250A4C7C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0539" y="153437"/>
            <a:ext cx="916532" cy="916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3B5600-7663-C198-5EAA-B13A1F889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1239" y="208438"/>
            <a:ext cx="772062" cy="7720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B48A5-E218-4B04-FE01-8C06745136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3"/>
          <a:stretch>
            <a:fillRect/>
          </a:stretch>
        </p:blipFill>
        <p:spPr>
          <a:xfrm>
            <a:off x="955648" y="23870939"/>
            <a:ext cx="13651931" cy="72728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A9A964-AC55-908E-AAB0-48A50C7CC3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8276" y="1163723"/>
            <a:ext cx="8715448" cy="46433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DA5897-C299-0564-1A2A-4E0A87FC43DC}"/>
              </a:ext>
            </a:extLst>
          </p:cNvPr>
          <p:cNvSpPr txBox="1"/>
          <p:nvPr/>
        </p:nvSpPr>
        <p:spPr>
          <a:xfrm>
            <a:off x="4750920" y="6025650"/>
            <a:ext cx="2690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2: Methodology Diagram</a:t>
            </a:r>
          </a:p>
        </p:txBody>
      </p:sp>
    </p:spTree>
    <p:extLst>
      <p:ext uri="{BB962C8B-B14F-4D97-AF65-F5344CB8AC3E}">
        <p14:creationId xmlns:p14="http://schemas.microsoft.com/office/powerpoint/2010/main" val="2979029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E865774A-E54E-4A70-EE0B-389336C48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38404C14-7C74-9B2F-4F4D-CAF27E36FE0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838200" y="6559378"/>
            <a:ext cx="1051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International Conference on Artificial Intelligence in Multidisciplinary Applications 2026, Colombo, Sri Lanka  | 13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- 14</a:t>
            </a:r>
            <a:r>
              <a:rPr lang="en-US" sz="1400" b="1" baseline="30000" dirty="0">
                <a:solidFill>
                  <a:srgbClr val="002060"/>
                </a:solidFill>
              </a:rPr>
              <a:t>th</a:t>
            </a:r>
            <a:r>
              <a:rPr lang="en-US" sz="1400" b="1" dirty="0">
                <a:solidFill>
                  <a:srgbClr val="002060"/>
                </a:solidFill>
              </a:rPr>
              <a:t> February 2026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2060"/>
                </a:solidFill>
              </a:rPr>
              <a:t> </a:t>
            </a:r>
            <a:endParaRPr dirty="0"/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760B67F6-2C3B-C647-35ED-54A2041B720A}"/>
              </a:ext>
            </a:extLst>
          </p:cNvPr>
          <p:cNvSpPr txBox="1"/>
          <p:nvPr/>
        </p:nvSpPr>
        <p:spPr>
          <a:xfrm>
            <a:off x="63509" y="-21246"/>
            <a:ext cx="2286693" cy="36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dirty="0">
                <a:ln/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AIMDA26_053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42CAA9-9553-ED41-4B62-1500884E0E63}"/>
              </a:ext>
            </a:extLst>
          </p:cNvPr>
          <p:cNvSpPr/>
          <p:nvPr/>
        </p:nvSpPr>
        <p:spPr>
          <a:xfrm>
            <a:off x="838200" y="1623040"/>
            <a:ext cx="10921719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sz="2200" b="1" dirty="0"/>
              <a:t>Data Collection</a:t>
            </a:r>
            <a:r>
              <a:rPr lang="en-US" sz="2200" dirty="0"/>
              <a:t>: Python application usage logs collected from Kaggle repositories.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sz="2200" b="1" dirty="0"/>
              <a:t>Data Preprocessing</a:t>
            </a:r>
            <a:r>
              <a:rPr lang="en-US" sz="2200" dirty="0"/>
              <a:t>: Cleaning, handling missing values, outlier control, and daily time-series aggregation.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sz="2200" b="1" dirty="0"/>
              <a:t>Feature Engineering</a:t>
            </a:r>
            <a:r>
              <a:rPr lang="en-US" sz="2200" dirty="0"/>
              <a:t>: Extraction of engagement, interaction, system, temporal, and release-based features.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200" b="1" dirty="0"/>
              <a:t>Model Development</a:t>
            </a:r>
            <a:r>
              <a:rPr lang="en-US" sz="2200" dirty="0"/>
              <a:t>:</a:t>
            </a:r>
          </a:p>
          <a:p>
            <a:pPr marL="9144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Statistical models: ARIMA, SARIMA, Prophet</a:t>
            </a:r>
          </a:p>
          <a:p>
            <a:pPr marL="9144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Deep learning models: LSTM, GRU</a:t>
            </a:r>
          </a:p>
          <a:p>
            <a:pPr marL="9144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Hybrid models:  SARIMAX–GRU, Prophet–LSTM</a:t>
            </a:r>
          </a:p>
        </p:txBody>
      </p:sp>
      <p:sp>
        <p:nvSpPr>
          <p:cNvPr id="4" name="Google Shape;98;p2">
            <a:extLst>
              <a:ext uri="{FF2B5EF4-FFF2-40B4-BE49-F238E27FC236}">
                <a16:creationId xmlns:a16="http://schemas.microsoft.com/office/drawing/2014/main" id="{E7A0EC43-DDBC-5F48-6764-AEF1EBA7B120}"/>
              </a:ext>
            </a:extLst>
          </p:cNvPr>
          <p:cNvSpPr txBox="1">
            <a:spLocks/>
          </p:cNvSpPr>
          <p:nvPr/>
        </p:nvSpPr>
        <p:spPr>
          <a:xfrm>
            <a:off x="11514166" y="6333427"/>
            <a:ext cx="5296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</a:rPr>
              <a:t>8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4E3AB-EC47-E644-1AA3-332AD8AD905F}"/>
              </a:ext>
            </a:extLst>
          </p:cNvPr>
          <p:cNvSpPr txBox="1"/>
          <p:nvPr/>
        </p:nvSpPr>
        <p:spPr>
          <a:xfrm>
            <a:off x="441914" y="941477"/>
            <a:ext cx="5497018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buClr>
                <a:schemeClr val="dk1"/>
              </a:buClr>
              <a:buSzPts val="7200"/>
              <a:defRPr sz="2800" b="1">
                <a:ln/>
                <a:solidFill>
                  <a:schemeClr val="tx1"/>
                </a:solidFill>
                <a:latin typeface="+mj-lt"/>
                <a:ea typeface="Times New Roman"/>
                <a:cs typeface="Times New Roman"/>
              </a:defRPr>
            </a:lvl1pPr>
          </a:lstStyle>
          <a:p>
            <a:r>
              <a:rPr lang="en-US" dirty="0"/>
              <a:t>Methodology Overview Cont.…</a:t>
            </a:r>
            <a:endParaRPr lang="en-US" dirty="0">
              <a:sym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B1748-A39D-0BC5-E57B-CEB032618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460" y="758879"/>
            <a:ext cx="1424754" cy="574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8ABA9B-084E-C661-080F-39BC6B57F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214" y="605024"/>
            <a:ext cx="916532" cy="916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24D703-5282-5704-C3C9-FE250E845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914" y="660025"/>
            <a:ext cx="772062" cy="7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83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</TotalTime>
  <Words>1945</Words>
  <Application>Microsoft Office PowerPoint</Application>
  <PresentationFormat>Widescreen</PresentationFormat>
  <Paragraphs>260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Sonali</dc:creator>
  <cp:lastModifiedBy>a59394</cp:lastModifiedBy>
  <cp:revision>355</cp:revision>
  <dcterms:created xsi:type="dcterms:W3CDTF">2020-11-25T11:54:58Z</dcterms:created>
  <dcterms:modified xsi:type="dcterms:W3CDTF">2026-02-13T05:51:23Z</dcterms:modified>
</cp:coreProperties>
</file>